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8409563" cy="38409563"/>
  <p:notesSz cx="6858000" cy="9144000"/>
  <p:defaultTextStyle>
    <a:defPPr>
      <a:defRPr lang="en-US"/>
    </a:defPPr>
    <a:lvl1pPr marL="0" algn="l" defTabSz="4389577" rtl="0" eaLnBrk="1" latinLnBrk="0" hangingPunct="1">
      <a:defRPr sz="8600" kern="1200">
        <a:solidFill>
          <a:schemeClr val="tx1"/>
        </a:solidFill>
        <a:latin typeface="+mn-lt"/>
        <a:ea typeface="+mn-ea"/>
        <a:cs typeface="+mn-cs"/>
      </a:defRPr>
    </a:lvl1pPr>
    <a:lvl2pPr marL="2194789" algn="l" defTabSz="4389577" rtl="0" eaLnBrk="1" latinLnBrk="0" hangingPunct="1">
      <a:defRPr sz="8600" kern="1200">
        <a:solidFill>
          <a:schemeClr val="tx1"/>
        </a:solidFill>
        <a:latin typeface="+mn-lt"/>
        <a:ea typeface="+mn-ea"/>
        <a:cs typeface="+mn-cs"/>
      </a:defRPr>
    </a:lvl2pPr>
    <a:lvl3pPr marL="4389577" algn="l" defTabSz="4389577" rtl="0" eaLnBrk="1" latinLnBrk="0" hangingPunct="1">
      <a:defRPr sz="8600" kern="1200">
        <a:solidFill>
          <a:schemeClr val="tx1"/>
        </a:solidFill>
        <a:latin typeface="+mn-lt"/>
        <a:ea typeface="+mn-ea"/>
        <a:cs typeface="+mn-cs"/>
      </a:defRPr>
    </a:lvl3pPr>
    <a:lvl4pPr marL="6584366" algn="l" defTabSz="4389577" rtl="0" eaLnBrk="1" latinLnBrk="0" hangingPunct="1">
      <a:defRPr sz="8600" kern="1200">
        <a:solidFill>
          <a:schemeClr val="tx1"/>
        </a:solidFill>
        <a:latin typeface="+mn-lt"/>
        <a:ea typeface="+mn-ea"/>
        <a:cs typeface="+mn-cs"/>
      </a:defRPr>
    </a:lvl4pPr>
    <a:lvl5pPr marL="8779154" algn="l" defTabSz="4389577" rtl="0" eaLnBrk="1" latinLnBrk="0" hangingPunct="1">
      <a:defRPr sz="8600" kern="1200">
        <a:solidFill>
          <a:schemeClr val="tx1"/>
        </a:solidFill>
        <a:latin typeface="+mn-lt"/>
        <a:ea typeface="+mn-ea"/>
        <a:cs typeface="+mn-cs"/>
      </a:defRPr>
    </a:lvl5pPr>
    <a:lvl6pPr marL="10973943" algn="l" defTabSz="4389577" rtl="0" eaLnBrk="1" latinLnBrk="0" hangingPunct="1">
      <a:defRPr sz="8600" kern="1200">
        <a:solidFill>
          <a:schemeClr val="tx1"/>
        </a:solidFill>
        <a:latin typeface="+mn-lt"/>
        <a:ea typeface="+mn-ea"/>
        <a:cs typeface="+mn-cs"/>
      </a:defRPr>
    </a:lvl6pPr>
    <a:lvl7pPr marL="13168732" algn="l" defTabSz="4389577" rtl="0" eaLnBrk="1" latinLnBrk="0" hangingPunct="1">
      <a:defRPr sz="8600" kern="1200">
        <a:solidFill>
          <a:schemeClr val="tx1"/>
        </a:solidFill>
        <a:latin typeface="+mn-lt"/>
        <a:ea typeface="+mn-ea"/>
        <a:cs typeface="+mn-cs"/>
      </a:defRPr>
    </a:lvl7pPr>
    <a:lvl8pPr marL="15363520" algn="l" defTabSz="4389577" rtl="0" eaLnBrk="1" latinLnBrk="0" hangingPunct="1">
      <a:defRPr sz="8600" kern="1200">
        <a:solidFill>
          <a:schemeClr val="tx1"/>
        </a:solidFill>
        <a:latin typeface="+mn-lt"/>
        <a:ea typeface="+mn-ea"/>
        <a:cs typeface="+mn-cs"/>
      </a:defRPr>
    </a:lvl8pPr>
    <a:lvl9pPr marL="17558309" algn="l" defTabSz="4389577"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8">
          <p15:clr>
            <a:srgbClr val="A4A3A4"/>
          </p15:clr>
        </p15:guide>
        <p15:guide id="2" pos="1209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eter Francis" initials="PF"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859C"/>
    <a:srgbClr val="942093"/>
    <a:srgbClr val="00FB92"/>
    <a:srgbClr val="FF40FF"/>
    <a:srgbClr val="C9C400"/>
    <a:srgbClr val="FFC00D"/>
    <a:srgbClr val="CC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194" autoAdjust="0"/>
    <p:restoredTop sz="95401" autoAdjust="0"/>
  </p:normalViewPr>
  <p:slideViewPr>
    <p:cSldViewPr>
      <p:cViewPr>
        <p:scale>
          <a:sx n="26" d="100"/>
          <a:sy n="26" d="100"/>
        </p:scale>
        <p:origin x="1792" y="-960"/>
      </p:cViewPr>
      <p:guideLst>
        <p:guide orient="horz" pos="12098"/>
        <p:guide pos="12098"/>
      </p:guideLst>
    </p:cSldViewPr>
  </p:slideViewPr>
  <p:notesTextViewPr>
    <p:cViewPr>
      <p:scale>
        <a:sx n="20" d="100"/>
        <a:sy n="2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4.png>
</file>

<file path=ppt/media/image5.jpeg>
</file>

<file path=ppt/media/image6.tiff>
</file>

<file path=ppt/media/image7.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23F78C-310D-6748-86DC-48B256DD9D07}" type="datetimeFigureOut">
              <a:rPr lang="en-US" smtClean="0"/>
              <a:t>12/1/17</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a:t>Click to edit Master text styles</a:t>
            </a:r>
          </a:p>
          <a:p>
            <a:pPr lvl="1"/>
            <a:r>
              <a:rPr lang="en-CA"/>
              <a:t>Second level</a:t>
            </a:r>
          </a:p>
          <a:p>
            <a:pPr lvl="2"/>
            <a:r>
              <a:rPr lang="en-CA"/>
              <a:t>Third level</a:t>
            </a:r>
          </a:p>
          <a:p>
            <a:pPr lvl="3"/>
            <a:r>
              <a:rPr lang="en-CA"/>
              <a:t>Fourth level</a:t>
            </a:r>
          </a:p>
          <a:p>
            <a:pPr lvl="4"/>
            <a:r>
              <a:rPr lang="en-CA"/>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22510B-A8EC-B14D-8102-AEF60AD9B980}" type="slidenum">
              <a:rPr lang="en-US" smtClean="0"/>
              <a:t>‹#›</a:t>
            </a:fld>
            <a:endParaRPr lang="en-US"/>
          </a:p>
        </p:txBody>
      </p:sp>
    </p:spTree>
    <p:extLst>
      <p:ext uri="{BB962C8B-B14F-4D97-AF65-F5344CB8AC3E}">
        <p14:creationId xmlns:p14="http://schemas.microsoft.com/office/powerpoint/2010/main" val="121587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2400" dirty="0"/>
              <a:t>Since we’re submitting the needs analysis to otology</a:t>
            </a:r>
            <a:r>
              <a:rPr lang="en-US" sz="2400" baseline="0" dirty="0"/>
              <a:t> and </a:t>
            </a:r>
            <a:r>
              <a:rPr lang="en-US" sz="2400" baseline="0" dirty="0" err="1"/>
              <a:t>neurotology</a:t>
            </a:r>
            <a:r>
              <a:rPr lang="en-US" sz="2400" baseline="0" dirty="0"/>
              <a:t>, how much of the results should we present here? </a:t>
            </a:r>
            <a:r>
              <a:rPr lang="en-US" sz="2400" baseline="0" dirty="0" err="1"/>
              <a:t>Sentac</a:t>
            </a:r>
            <a:r>
              <a:rPr lang="en-US" sz="2400" baseline="0" dirty="0"/>
              <a:t> won’t publish the poster, so this stuff won’t be published, which is what I’ve agreed upon in the submission</a:t>
            </a:r>
          </a:p>
          <a:p>
            <a:pPr marL="171450" indent="-171450">
              <a:buFontTx/>
              <a:buChar char="-"/>
            </a:pPr>
            <a:endParaRPr lang="en-US" sz="2400" baseline="0" dirty="0"/>
          </a:p>
          <a:p>
            <a:pPr marL="171450" indent="-171450">
              <a:buFontTx/>
              <a:buChar char="-"/>
            </a:pPr>
            <a:r>
              <a:rPr lang="en-US" sz="2400" baseline="0" dirty="0"/>
              <a:t>Label ear canal and instrument for </a:t>
            </a:r>
            <a:r>
              <a:rPr lang="en-US" sz="2400" baseline="0" dirty="0" err="1"/>
              <a:t>reacing</a:t>
            </a:r>
            <a:r>
              <a:rPr lang="en-US" sz="2400" baseline="0" dirty="0"/>
              <a:t> problem</a:t>
            </a:r>
          </a:p>
          <a:p>
            <a:pPr marL="171450" indent="-171450">
              <a:buFontTx/>
              <a:buChar char="-"/>
            </a:pPr>
            <a:r>
              <a:rPr lang="en-US" sz="2400" baseline="0" dirty="0"/>
              <a:t>Bring along an instrument</a:t>
            </a:r>
            <a:endParaRPr lang="en-US" sz="2400" dirty="0"/>
          </a:p>
        </p:txBody>
      </p:sp>
      <p:sp>
        <p:nvSpPr>
          <p:cNvPr id="4" name="Slide Number Placeholder 3"/>
          <p:cNvSpPr>
            <a:spLocks noGrp="1"/>
          </p:cNvSpPr>
          <p:nvPr>
            <p:ph type="sldNum" sz="quarter" idx="10"/>
          </p:nvPr>
        </p:nvSpPr>
        <p:spPr/>
        <p:txBody>
          <a:bodyPr/>
          <a:lstStyle/>
          <a:p>
            <a:fld id="{8F22510B-A8EC-B14D-8102-AEF60AD9B980}" type="slidenum">
              <a:rPr lang="en-US" smtClean="0"/>
              <a:t>1</a:t>
            </a:fld>
            <a:endParaRPr lang="en-US"/>
          </a:p>
        </p:txBody>
      </p:sp>
    </p:spTree>
    <p:extLst>
      <p:ext uri="{BB962C8B-B14F-4D97-AF65-F5344CB8AC3E}">
        <p14:creationId xmlns:p14="http://schemas.microsoft.com/office/powerpoint/2010/main" val="1857096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717" y="11931862"/>
            <a:ext cx="32648129" cy="8233161"/>
          </a:xfrm>
        </p:spPr>
        <p:txBody>
          <a:bodyPr/>
          <a:lstStyle/>
          <a:p>
            <a:r>
              <a:rPr lang="en-US"/>
              <a:t>Click to edit Master title style</a:t>
            </a:r>
            <a:endParaRPr lang="en-CA"/>
          </a:p>
        </p:txBody>
      </p:sp>
      <p:sp>
        <p:nvSpPr>
          <p:cNvPr id="3" name="Subtitle 2"/>
          <p:cNvSpPr>
            <a:spLocks noGrp="1"/>
          </p:cNvSpPr>
          <p:nvPr>
            <p:ph type="subTitle" idx="1"/>
          </p:nvPr>
        </p:nvSpPr>
        <p:spPr>
          <a:xfrm>
            <a:off x="5761435" y="21765419"/>
            <a:ext cx="26886694" cy="9815777"/>
          </a:xfrm>
        </p:spPr>
        <p:txBody>
          <a:bodyPr/>
          <a:lstStyle>
            <a:lvl1pPr marL="0" indent="0" algn="ctr">
              <a:buNone/>
              <a:defRPr>
                <a:solidFill>
                  <a:schemeClr val="tx1">
                    <a:tint val="75000"/>
                  </a:schemeClr>
                </a:solidFill>
              </a:defRPr>
            </a:lvl1pPr>
            <a:lvl2pPr marL="2194789" indent="0" algn="ctr">
              <a:buNone/>
              <a:defRPr>
                <a:solidFill>
                  <a:schemeClr val="tx1">
                    <a:tint val="75000"/>
                  </a:schemeClr>
                </a:solidFill>
              </a:defRPr>
            </a:lvl2pPr>
            <a:lvl3pPr marL="4389577" indent="0" algn="ctr">
              <a:buNone/>
              <a:defRPr>
                <a:solidFill>
                  <a:schemeClr val="tx1">
                    <a:tint val="75000"/>
                  </a:schemeClr>
                </a:solidFill>
              </a:defRPr>
            </a:lvl3pPr>
            <a:lvl4pPr marL="6584366" indent="0" algn="ctr">
              <a:buNone/>
              <a:defRPr>
                <a:solidFill>
                  <a:schemeClr val="tx1">
                    <a:tint val="75000"/>
                  </a:schemeClr>
                </a:solidFill>
              </a:defRPr>
            </a:lvl4pPr>
            <a:lvl5pPr marL="8779154" indent="0" algn="ctr">
              <a:buNone/>
              <a:defRPr>
                <a:solidFill>
                  <a:schemeClr val="tx1">
                    <a:tint val="75000"/>
                  </a:schemeClr>
                </a:solidFill>
              </a:defRPr>
            </a:lvl5pPr>
            <a:lvl6pPr marL="10973943" indent="0" algn="ctr">
              <a:buNone/>
              <a:defRPr>
                <a:solidFill>
                  <a:schemeClr val="tx1">
                    <a:tint val="75000"/>
                  </a:schemeClr>
                </a:solidFill>
              </a:defRPr>
            </a:lvl6pPr>
            <a:lvl7pPr marL="13168732" indent="0" algn="ctr">
              <a:buNone/>
              <a:defRPr>
                <a:solidFill>
                  <a:schemeClr val="tx1">
                    <a:tint val="75000"/>
                  </a:schemeClr>
                </a:solidFill>
              </a:defRPr>
            </a:lvl7pPr>
            <a:lvl8pPr marL="15363520" indent="0" algn="ctr">
              <a:buNone/>
              <a:defRPr>
                <a:solidFill>
                  <a:schemeClr val="tx1">
                    <a:tint val="75000"/>
                  </a:schemeClr>
                </a:solidFill>
              </a:defRPr>
            </a:lvl8pPr>
            <a:lvl9pPr marL="17558309"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2424473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207448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46933" y="1538166"/>
            <a:ext cx="8642152" cy="32772604"/>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1920478" y="1538166"/>
            <a:ext cx="25286296" cy="327726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3734916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404889C9-C453-430C-992F-07334A5422D2}" type="datetimeFigureOut">
              <a:rPr lang="en-CA" smtClean="0"/>
              <a:t>2017-12-01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7751724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4091" y="24681703"/>
            <a:ext cx="32648129" cy="7628566"/>
          </a:xfrm>
        </p:spPr>
        <p:txBody>
          <a:bodyPr anchor="t"/>
          <a:lstStyle>
            <a:lvl1pPr algn="l">
              <a:defRPr sz="19200" b="1" cap="all"/>
            </a:lvl1pPr>
          </a:lstStyle>
          <a:p>
            <a:r>
              <a:rPr lang="en-US"/>
              <a:t>Click to edit Master title style</a:t>
            </a:r>
            <a:endParaRPr lang="en-CA"/>
          </a:p>
        </p:txBody>
      </p:sp>
      <p:sp>
        <p:nvSpPr>
          <p:cNvPr id="3" name="Text Placeholder 2"/>
          <p:cNvSpPr>
            <a:spLocks noGrp="1"/>
          </p:cNvSpPr>
          <p:nvPr>
            <p:ph type="body" idx="1"/>
          </p:nvPr>
        </p:nvSpPr>
        <p:spPr>
          <a:xfrm>
            <a:off x="3034091" y="16279614"/>
            <a:ext cx="32648129" cy="8402089"/>
          </a:xfrm>
        </p:spPr>
        <p:txBody>
          <a:bodyPr anchor="b"/>
          <a:lstStyle>
            <a:lvl1pPr marL="0" indent="0">
              <a:buNone/>
              <a:defRPr sz="9600">
                <a:solidFill>
                  <a:schemeClr val="tx1">
                    <a:tint val="75000"/>
                  </a:schemeClr>
                </a:solidFill>
              </a:defRPr>
            </a:lvl1pPr>
            <a:lvl2pPr marL="2194789" indent="0">
              <a:buNone/>
              <a:defRPr sz="8600">
                <a:solidFill>
                  <a:schemeClr val="tx1">
                    <a:tint val="75000"/>
                  </a:schemeClr>
                </a:solidFill>
              </a:defRPr>
            </a:lvl2pPr>
            <a:lvl3pPr marL="4389577" indent="0">
              <a:buNone/>
              <a:defRPr sz="7700">
                <a:solidFill>
                  <a:schemeClr val="tx1">
                    <a:tint val="75000"/>
                  </a:schemeClr>
                </a:solidFill>
              </a:defRPr>
            </a:lvl3pPr>
            <a:lvl4pPr marL="6584366" indent="0">
              <a:buNone/>
              <a:defRPr sz="6700">
                <a:solidFill>
                  <a:schemeClr val="tx1">
                    <a:tint val="75000"/>
                  </a:schemeClr>
                </a:solidFill>
              </a:defRPr>
            </a:lvl4pPr>
            <a:lvl5pPr marL="8779154" indent="0">
              <a:buNone/>
              <a:defRPr sz="6700">
                <a:solidFill>
                  <a:schemeClr val="tx1">
                    <a:tint val="75000"/>
                  </a:schemeClr>
                </a:solidFill>
              </a:defRPr>
            </a:lvl5pPr>
            <a:lvl6pPr marL="10973943" indent="0">
              <a:buNone/>
              <a:defRPr sz="6700">
                <a:solidFill>
                  <a:schemeClr val="tx1">
                    <a:tint val="75000"/>
                  </a:schemeClr>
                </a:solidFill>
              </a:defRPr>
            </a:lvl6pPr>
            <a:lvl7pPr marL="13168732" indent="0">
              <a:buNone/>
              <a:defRPr sz="6700">
                <a:solidFill>
                  <a:schemeClr val="tx1">
                    <a:tint val="75000"/>
                  </a:schemeClr>
                </a:solidFill>
              </a:defRPr>
            </a:lvl7pPr>
            <a:lvl8pPr marL="15363520" indent="0">
              <a:buNone/>
              <a:defRPr sz="6700">
                <a:solidFill>
                  <a:schemeClr val="tx1">
                    <a:tint val="75000"/>
                  </a:schemeClr>
                </a:solidFill>
              </a:defRPr>
            </a:lvl8pPr>
            <a:lvl9pPr marL="17558309"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04889C9-C453-430C-992F-07334A5422D2}" type="datetimeFigureOut">
              <a:rPr lang="en-CA" smtClean="0"/>
              <a:t>2017-12-01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3591393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1920478" y="8962234"/>
            <a:ext cx="16964224" cy="25348536"/>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19524861" y="8962234"/>
            <a:ext cx="16964224" cy="25348536"/>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404889C9-C453-430C-992F-07334A5422D2}" type="datetimeFigureOut">
              <a:rPr lang="en-CA" smtClean="0"/>
              <a:t>2017-12-01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200280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1920478" y="8597699"/>
            <a:ext cx="16970894" cy="3583112"/>
          </a:xfrm>
        </p:spPr>
        <p:txBody>
          <a:bodyPr anchor="b"/>
          <a:lstStyle>
            <a:lvl1pPr marL="0" indent="0">
              <a:buNone/>
              <a:defRPr sz="11500" b="1"/>
            </a:lvl1pPr>
            <a:lvl2pPr marL="2194789" indent="0">
              <a:buNone/>
              <a:defRPr sz="9600" b="1"/>
            </a:lvl2pPr>
            <a:lvl3pPr marL="4389577" indent="0">
              <a:buNone/>
              <a:defRPr sz="8600" b="1"/>
            </a:lvl3pPr>
            <a:lvl4pPr marL="6584366" indent="0">
              <a:buNone/>
              <a:defRPr sz="7700" b="1"/>
            </a:lvl4pPr>
            <a:lvl5pPr marL="8779154" indent="0">
              <a:buNone/>
              <a:defRPr sz="7700" b="1"/>
            </a:lvl5pPr>
            <a:lvl6pPr marL="10973943" indent="0">
              <a:buNone/>
              <a:defRPr sz="7700" b="1"/>
            </a:lvl6pPr>
            <a:lvl7pPr marL="13168732" indent="0">
              <a:buNone/>
              <a:defRPr sz="7700" b="1"/>
            </a:lvl7pPr>
            <a:lvl8pPr marL="15363520" indent="0">
              <a:buNone/>
              <a:defRPr sz="7700" b="1"/>
            </a:lvl8pPr>
            <a:lvl9pPr marL="17558309" indent="0">
              <a:buNone/>
              <a:defRPr sz="7700" b="1"/>
            </a:lvl9pPr>
          </a:lstStyle>
          <a:p>
            <a:pPr lvl="0"/>
            <a:r>
              <a:rPr lang="en-US"/>
              <a:t>Click to edit Master text styles</a:t>
            </a:r>
          </a:p>
        </p:txBody>
      </p:sp>
      <p:sp>
        <p:nvSpPr>
          <p:cNvPr id="4" name="Content Placeholder 3"/>
          <p:cNvSpPr>
            <a:spLocks noGrp="1"/>
          </p:cNvSpPr>
          <p:nvPr>
            <p:ph sz="half" idx="2"/>
          </p:nvPr>
        </p:nvSpPr>
        <p:spPr>
          <a:xfrm>
            <a:off x="1920478" y="12180811"/>
            <a:ext cx="16970894" cy="22129957"/>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19511527" y="8597699"/>
            <a:ext cx="16977560" cy="3583112"/>
          </a:xfrm>
        </p:spPr>
        <p:txBody>
          <a:bodyPr anchor="b"/>
          <a:lstStyle>
            <a:lvl1pPr marL="0" indent="0">
              <a:buNone/>
              <a:defRPr sz="11500" b="1"/>
            </a:lvl1pPr>
            <a:lvl2pPr marL="2194789" indent="0">
              <a:buNone/>
              <a:defRPr sz="9600" b="1"/>
            </a:lvl2pPr>
            <a:lvl3pPr marL="4389577" indent="0">
              <a:buNone/>
              <a:defRPr sz="8600" b="1"/>
            </a:lvl3pPr>
            <a:lvl4pPr marL="6584366" indent="0">
              <a:buNone/>
              <a:defRPr sz="7700" b="1"/>
            </a:lvl4pPr>
            <a:lvl5pPr marL="8779154" indent="0">
              <a:buNone/>
              <a:defRPr sz="7700" b="1"/>
            </a:lvl5pPr>
            <a:lvl6pPr marL="10973943" indent="0">
              <a:buNone/>
              <a:defRPr sz="7700" b="1"/>
            </a:lvl6pPr>
            <a:lvl7pPr marL="13168732" indent="0">
              <a:buNone/>
              <a:defRPr sz="7700" b="1"/>
            </a:lvl7pPr>
            <a:lvl8pPr marL="15363520" indent="0">
              <a:buNone/>
              <a:defRPr sz="7700" b="1"/>
            </a:lvl8pPr>
            <a:lvl9pPr marL="17558309" indent="0">
              <a:buNone/>
              <a:defRPr sz="7700" b="1"/>
            </a:lvl9pPr>
          </a:lstStyle>
          <a:p>
            <a:pPr lvl="0"/>
            <a:r>
              <a:rPr lang="en-US"/>
              <a:t>Click to edit Master text styles</a:t>
            </a:r>
          </a:p>
        </p:txBody>
      </p:sp>
      <p:sp>
        <p:nvSpPr>
          <p:cNvPr id="6" name="Content Placeholder 5"/>
          <p:cNvSpPr>
            <a:spLocks noGrp="1"/>
          </p:cNvSpPr>
          <p:nvPr>
            <p:ph sz="quarter" idx="4"/>
          </p:nvPr>
        </p:nvSpPr>
        <p:spPr>
          <a:xfrm>
            <a:off x="19511527" y="12180811"/>
            <a:ext cx="16977560" cy="22129957"/>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404889C9-C453-430C-992F-07334A5422D2}" type="datetimeFigureOut">
              <a:rPr lang="en-CA" smtClean="0"/>
              <a:t>2017-12-01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01346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404889C9-C453-430C-992F-07334A5422D2}" type="datetimeFigureOut">
              <a:rPr lang="en-CA" smtClean="0"/>
              <a:t>2017-12-01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9156021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4889C9-C453-430C-992F-07334A5422D2}" type="datetimeFigureOut">
              <a:rPr lang="en-CA" smtClean="0"/>
              <a:t>2017-12-01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40035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480" y="1529270"/>
            <a:ext cx="12636482" cy="6508287"/>
          </a:xfrm>
        </p:spPr>
        <p:txBody>
          <a:bodyPr anchor="b"/>
          <a:lstStyle>
            <a:lvl1pPr algn="l">
              <a:defRPr sz="9600" b="1"/>
            </a:lvl1pPr>
          </a:lstStyle>
          <a:p>
            <a:r>
              <a:rPr lang="en-US"/>
              <a:t>Click to edit Master title style</a:t>
            </a:r>
            <a:endParaRPr lang="en-CA"/>
          </a:p>
        </p:txBody>
      </p:sp>
      <p:sp>
        <p:nvSpPr>
          <p:cNvPr id="3" name="Content Placeholder 2"/>
          <p:cNvSpPr>
            <a:spLocks noGrp="1"/>
          </p:cNvSpPr>
          <p:nvPr>
            <p:ph idx="1"/>
          </p:nvPr>
        </p:nvSpPr>
        <p:spPr>
          <a:xfrm>
            <a:off x="15017072" y="1529272"/>
            <a:ext cx="21472013" cy="32781498"/>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1920480" y="8037559"/>
            <a:ext cx="12636482" cy="26273211"/>
          </a:xfrm>
        </p:spPr>
        <p:txBody>
          <a:bodyPr/>
          <a:lstStyle>
            <a:lvl1pPr marL="0" indent="0">
              <a:buNone/>
              <a:defRPr sz="6700"/>
            </a:lvl1pPr>
            <a:lvl2pPr marL="2194789" indent="0">
              <a:buNone/>
              <a:defRPr sz="5800"/>
            </a:lvl2pPr>
            <a:lvl3pPr marL="4389577" indent="0">
              <a:buNone/>
              <a:defRPr sz="4800"/>
            </a:lvl3pPr>
            <a:lvl4pPr marL="6584366" indent="0">
              <a:buNone/>
              <a:defRPr sz="4300"/>
            </a:lvl4pPr>
            <a:lvl5pPr marL="8779154" indent="0">
              <a:buNone/>
              <a:defRPr sz="4300"/>
            </a:lvl5pPr>
            <a:lvl6pPr marL="10973943" indent="0">
              <a:buNone/>
              <a:defRPr sz="4300"/>
            </a:lvl6pPr>
            <a:lvl7pPr marL="13168732" indent="0">
              <a:buNone/>
              <a:defRPr sz="4300"/>
            </a:lvl7pPr>
            <a:lvl8pPr marL="15363520" indent="0">
              <a:buNone/>
              <a:defRPr sz="4300"/>
            </a:lvl8pPr>
            <a:lvl9pPr marL="1755830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404889C9-C453-430C-992F-07334A5422D2}" type="datetimeFigureOut">
              <a:rPr lang="en-CA" smtClean="0"/>
              <a:t>2017-12-01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385876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8543" y="26886694"/>
            <a:ext cx="23045738" cy="3174126"/>
          </a:xfrm>
        </p:spPr>
        <p:txBody>
          <a:bodyPr anchor="b"/>
          <a:lstStyle>
            <a:lvl1pPr algn="l">
              <a:defRPr sz="9600" b="1"/>
            </a:lvl1pPr>
          </a:lstStyle>
          <a:p>
            <a:r>
              <a:rPr lang="en-US"/>
              <a:t>Click to edit Master title style</a:t>
            </a:r>
            <a:endParaRPr lang="en-CA"/>
          </a:p>
        </p:txBody>
      </p:sp>
      <p:sp>
        <p:nvSpPr>
          <p:cNvPr id="3" name="Picture Placeholder 2"/>
          <p:cNvSpPr>
            <a:spLocks noGrp="1"/>
          </p:cNvSpPr>
          <p:nvPr>
            <p:ph type="pic" idx="1"/>
          </p:nvPr>
        </p:nvSpPr>
        <p:spPr>
          <a:xfrm>
            <a:off x="7528543" y="3431965"/>
            <a:ext cx="23045738" cy="23045738"/>
          </a:xfrm>
        </p:spPr>
        <p:txBody>
          <a:bodyPr/>
          <a:lstStyle>
            <a:lvl1pPr marL="0" indent="0">
              <a:buNone/>
              <a:defRPr sz="15400"/>
            </a:lvl1pPr>
            <a:lvl2pPr marL="2194789" indent="0">
              <a:buNone/>
              <a:defRPr sz="13400"/>
            </a:lvl2pPr>
            <a:lvl3pPr marL="4389577" indent="0">
              <a:buNone/>
              <a:defRPr sz="11500"/>
            </a:lvl3pPr>
            <a:lvl4pPr marL="6584366" indent="0">
              <a:buNone/>
              <a:defRPr sz="9600"/>
            </a:lvl4pPr>
            <a:lvl5pPr marL="8779154" indent="0">
              <a:buNone/>
              <a:defRPr sz="9600"/>
            </a:lvl5pPr>
            <a:lvl6pPr marL="10973943" indent="0">
              <a:buNone/>
              <a:defRPr sz="9600"/>
            </a:lvl6pPr>
            <a:lvl7pPr marL="13168732" indent="0">
              <a:buNone/>
              <a:defRPr sz="9600"/>
            </a:lvl7pPr>
            <a:lvl8pPr marL="15363520" indent="0">
              <a:buNone/>
              <a:defRPr sz="9600"/>
            </a:lvl8pPr>
            <a:lvl9pPr marL="17558309" indent="0">
              <a:buNone/>
              <a:defRPr sz="9600"/>
            </a:lvl9pPr>
          </a:lstStyle>
          <a:p>
            <a:endParaRPr lang="en-CA"/>
          </a:p>
        </p:txBody>
      </p:sp>
      <p:sp>
        <p:nvSpPr>
          <p:cNvPr id="4" name="Text Placeholder 3"/>
          <p:cNvSpPr>
            <a:spLocks noGrp="1"/>
          </p:cNvSpPr>
          <p:nvPr>
            <p:ph type="body" sz="half" idx="2"/>
          </p:nvPr>
        </p:nvSpPr>
        <p:spPr>
          <a:xfrm>
            <a:off x="7528543" y="30060821"/>
            <a:ext cx="23045738" cy="4507786"/>
          </a:xfrm>
        </p:spPr>
        <p:txBody>
          <a:bodyPr/>
          <a:lstStyle>
            <a:lvl1pPr marL="0" indent="0">
              <a:buNone/>
              <a:defRPr sz="6700"/>
            </a:lvl1pPr>
            <a:lvl2pPr marL="2194789" indent="0">
              <a:buNone/>
              <a:defRPr sz="5800"/>
            </a:lvl2pPr>
            <a:lvl3pPr marL="4389577" indent="0">
              <a:buNone/>
              <a:defRPr sz="4800"/>
            </a:lvl3pPr>
            <a:lvl4pPr marL="6584366" indent="0">
              <a:buNone/>
              <a:defRPr sz="4300"/>
            </a:lvl4pPr>
            <a:lvl5pPr marL="8779154" indent="0">
              <a:buNone/>
              <a:defRPr sz="4300"/>
            </a:lvl5pPr>
            <a:lvl6pPr marL="10973943" indent="0">
              <a:buNone/>
              <a:defRPr sz="4300"/>
            </a:lvl6pPr>
            <a:lvl7pPr marL="13168732" indent="0">
              <a:buNone/>
              <a:defRPr sz="4300"/>
            </a:lvl7pPr>
            <a:lvl8pPr marL="15363520" indent="0">
              <a:buNone/>
              <a:defRPr sz="4300"/>
            </a:lvl8pPr>
            <a:lvl9pPr marL="17558309"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404889C9-C453-430C-992F-07334A5422D2}" type="datetimeFigureOut">
              <a:rPr lang="en-CA" smtClean="0"/>
              <a:t>2017-12-01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9FE87B2-01F8-44E7-B863-322B6810F9E3}" type="slidenum">
              <a:rPr lang="en-CA" smtClean="0"/>
              <a:t>‹#›</a:t>
            </a:fld>
            <a:endParaRPr lang="en-CA"/>
          </a:p>
        </p:txBody>
      </p:sp>
    </p:spTree>
    <p:extLst>
      <p:ext uri="{BB962C8B-B14F-4D97-AF65-F5344CB8AC3E}">
        <p14:creationId xmlns:p14="http://schemas.microsoft.com/office/powerpoint/2010/main" val="17360339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478" y="1538163"/>
            <a:ext cx="34568607" cy="6401594"/>
          </a:xfrm>
          <a:prstGeom prst="rect">
            <a:avLst/>
          </a:prstGeom>
        </p:spPr>
        <p:txBody>
          <a:bodyPr vert="horz" lIns="438958" tIns="219479" rIns="438958" bIns="219479"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1920478" y="8962234"/>
            <a:ext cx="34568607" cy="25348536"/>
          </a:xfrm>
          <a:prstGeom prst="rect">
            <a:avLst/>
          </a:prstGeom>
        </p:spPr>
        <p:txBody>
          <a:bodyPr vert="horz" lIns="438958" tIns="219479" rIns="438958" bIns="21947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1920478" y="35599977"/>
            <a:ext cx="8962231" cy="2044954"/>
          </a:xfrm>
          <a:prstGeom prst="rect">
            <a:avLst/>
          </a:prstGeom>
        </p:spPr>
        <p:txBody>
          <a:bodyPr vert="horz" lIns="438958" tIns="219479" rIns="438958" bIns="219479" rtlCol="0" anchor="ctr"/>
          <a:lstStyle>
            <a:lvl1pPr algn="l">
              <a:defRPr sz="5800">
                <a:solidFill>
                  <a:schemeClr val="tx1">
                    <a:tint val="75000"/>
                  </a:schemeClr>
                </a:solidFill>
              </a:defRPr>
            </a:lvl1pPr>
          </a:lstStyle>
          <a:p>
            <a:fld id="{404889C9-C453-430C-992F-07334A5422D2}" type="datetimeFigureOut">
              <a:rPr lang="en-CA" smtClean="0"/>
              <a:t>2017-12-01</a:t>
            </a:fld>
            <a:endParaRPr lang="en-CA"/>
          </a:p>
        </p:txBody>
      </p:sp>
      <p:sp>
        <p:nvSpPr>
          <p:cNvPr id="5" name="Footer Placeholder 4"/>
          <p:cNvSpPr>
            <a:spLocks noGrp="1"/>
          </p:cNvSpPr>
          <p:nvPr>
            <p:ph type="ftr" sz="quarter" idx="3"/>
          </p:nvPr>
        </p:nvSpPr>
        <p:spPr>
          <a:xfrm>
            <a:off x="13123268" y="35599977"/>
            <a:ext cx="12163028" cy="2044954"/>
          </a:xfrm>
          <a:prstGeom prst="rect">
            <a:avLst/>
          </a:prstGeom>
        </p:spPr>
        <p:txBody>
          <a:bodyPr vert="horz" lIns="438958" tIns="219479" rIns="438958" bIns="219479" rtlCol="0" anchor="ctr"/>
          <a:lstStyle>
            <a:lvl1pPr algn="ctr">
              <a:defRPr sz="58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27526854" y="35599977"/>
            <a:ext cx="8962231" cy="2044954"/>
          </a:xfrm>
          <a:prstGeom prst="rect">
            <a:avLst/>
          </a:prstGeom>
        </p:spPr>
        <p:txBody>
          <a:bodyPr vert="horz" lIns="438958" tIns="219479" rIns="438958" bIns="219479" rtlCol="0" anchor="ctr"/>
          <a:lstStyle>
            <a:lvl1pPr algn="r">
              <a:defRPr sz="5800">
                <a:solidFill>
                  <a:schemeClr val="tx1">
                    <a:tint val="75000"/>
                  </a:schemeClr>
                </a:solidFill>
              </a:defRPr>
            </a:lvl1pPr>
          </a:lstStyle>
          <a:p>
            <a:fld id="{39FE87B2-01F8-44E7-B863-322B6810F9E3}" type="slidenum">
              <a:rPr lang="en-CA" smtClean="0"/>
              <a:t>‹#›</a:t>
            </a:fld>
            <a:endParaRPr lang="en-CA"/>
          </a:p>
        </p:txBody>
      </p:sp>
    </p:spTree>
    <p:extLst>
      <p:ext uri="{BB962C8B-B14F-4D97-AF65-F5344CB8AC3E}">
        <p14:creationId xmlns:p14="http://schemas.microsoft.com/office/powerpoint/2010/main" val="1277899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577" rtl="0" eaLnBrk="1" latinLnBrk="0" hangingPunct="1">
        <a:spcBef>
          <a:spcPct val="0"/>
        </a:spcBef>
        <a:buNone/>
        <a:defRPr sz="21100" kern="1200">
          <a:solidFill>
            <a:schemeClr val="tx1"/>
          </a:solidFill>
          <a:latin typeface="+mj-lt"/>
          <a:ea typeface="+mj-ea"/>
          <a:cs typeface="+mj-cs"/>
        </a:defRPr>
      </a:lvl1pPr>
    </p:titleStyle>
    <p:bodyStyle>
      <a:lvl1pPr marL="1646091" indent="-1646091" algn="l" defTabSz="4389577" rtl="0" eaLnBrk="1" latinLnBrk="0" hangingPunct="1">
        <a:spcBef>
          <a:spcPct val="20000"/>
        </a:spcBef>
        <a:buFont typeface="Arial" panose="020B0604020202020204" pitchFamily="34" charset="0"/>
        <a:buChar char="•"/>
        <a:defRPr sz="15400" kern="1200">
          <a:solidFill>
            <a:schemeClr val="tx1"/>
          </a:solidFill>
          <a:latin typeface="+mn-lt"/>
          <a:ea typeface="+mn-ea"/>
          <a:cs typeface="+mn-cs"/>
        </a:defRPr>
      </a:lvl1pPr>
      <a:lvl2pPr marL="3566531" indent="-1371743" algn="l" defTabSz="4389577" rtl="0" eaLnBrk="1" latinLnBrk="0" hangingPunct="1">
        <a:spcBef>
          <a:spcPct val="20000"/>
        </a:spcBef>
        <a:buFont typeface="Arial" panose="020B0604020202020204" pitchFamily="34" charset="0"/>
        <a:buChar char="–"/>
        <a:defRPr sz="13400" kern="1200">
          <a:solidFill>
            <a:schemeClr val="tx1"/>
          </a:solidFill>
          <a:latin typeface="+mn-lt"/>
          <a:ea typeface="+mn-ea"/>
          <a:cs typeface="+mn-cs"/>
        </a:defRPr>
      </a:lvl2pPr>
      <a:lvl3pPr marL="5486972" indent="-1097394" algn="l" defTabSz="4389577" rtl="0" eaLnBrk="1" latinLnBrk="0" hangingPunct="1">
        <a:spcBef>
          <a:spcPct val="20000"/>
        </a:spcBef>
        <a:buFont typeface="Arial" panose="020B0604020202020204" pitchFamily="34" charset="0"/>
        <a:buChar char="•"/>
        <a:defRPr sz="11500" kern="1200">
          <a:solidFill>
            <a:schemeClr val="tx1"/>
          </a:solidFill>
          <a:latin typeface="+mn-lt"/>
          <a:ea typeface="+mn-ea"/>
          <a:cs typeface="+mn-cs"/>
        </a:defRPr>
      </a:lvl3pPr>
      <a:lvl4pPr marL="7681760"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4pPr>
      <a:lvl5pPr marL="9876549"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5pPr>
      <a:lvl6pPr marL="12071337"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6pPr>
      <a:lvl7pPr marL="14266126"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7pPr>
      <a:lvl8pPr marL="16460915"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8pPr>
      <a:lvl9pPr marL="18655703" indent="-1097394" algn="l" defTabSz="4389577" rtl="0" eaLnBrk="1" latinLnBrk="0" hangingPunct="1">
        <a:spcBef>
          <a:spcPct val="20000"/>
        </a:spcBef>
        <a:buFont typeface="Arial" panose="020B0604020202020204" pitchFamily="34" charset="0"/>
        <a:buChar char="•"/>
        <a:defRPr sz="9600" kern="1200">
          <a:solidFill>
            <a:schemeClr val="tx1"/>
          </a:solidFill>
          <a:latin typeface="+mn-lt"/>
          <a:ea typeface="+mn-ea"/>
          <a:cs typeface="+mn-cs"/>
        </a:defRPr>
      </a:lvl9pPr>
    </p:bodyStyle>
    <p:otherStyle>
      <a:defPPr>
        <a:defRPr lang="en-US"/>
      </a:defPPr>
      <a:lvl1pPr marL="0" algn="l" defTabSz="4389577" rtl="0" eaLnBrk="1" latinLnBrk="0" hangingPunct="1">
        <a:defRPr sz="8600" kern="1200">
          <a:solidFill>
            <a:schemeClr val="tx1"/>
          </a:solidFill>
          <a:latin typeface="+mn-lt"/>
          <a:ea typeface="+mn-ea"/>
          <a:cs typeface="+mn-cs"/>
        </a:defRPr>
      </a:lvl1pPr>
      <a:lvl2pPr marL="2194789" algn="l" defTabSz="4389577" rtl="0" eaLnBrk="1" latinLnBrk="0" hangingPunct="1">
        <a:defRPr sz="8600" kern="1200">
          <a:solidFill>
            <a:schemeClr val="tx1"/>
          </a:solidFill>
          <a:latin typeface="+mn-lt"/>
          <a:ea typeface="+mn-ea"/>
          <a:cs typeface="+mn-cs"/>
        </a:defRPr>
      </a:lvl2pPr>
      <a:lvl3pPr marL="4389577" algn="l" defTabSz="4389577" rtl="0" eaLnBrk="1" latinLnBrk="0" hangingPunct="1">
        <a:defRPr sz="8600" kern="1200">
          <a:solidFill>
            <a:schemeClr val="tx1"/>
          </a:solidFill>
          <a:latin typeface="+mn-lt"/>
          <a:ea typeface="+mn-ea"/>
          <a:cs typeface="+mn-cs"/>
        </a:defRPr>
      </a:lvl3pPr>
      <a:lvl4pPr marL="6584366" algn="l" defTabSz="4389577" rtl="0" eaLnBrk="1" latinLnBrk="0" hangingPunct="1">
        <a:defRPr sz="8600" kern="1200">
          <a:solidFill>
            <a:schemeClr val="tx1"/>
          </a:solidFill>
          <a:latin typeface="+mn-lt"/>
          <a:ea typeface="+mn-ea"/>
          <a:cs typeface="+mn-cs"/>
        </a:defRPr>
      </a:lvl4pPr>
      <a:lvl5pPr marL="8779154" algn="l" defTabSz="4389577" rtl="0" eaLnBrk="1" latinLnBrk="0" hangingPunct="1">
        <a:defRPr sz="8600" kern="1200">
          <a:solidFill>
            <a:schemeClr val="tx1"/>
          </a:solidFill>
          <a:latin typeface="+mn-lt"/>
          <a:ea typeface="+mn-ea"/>
          <a:cs typeface="+mn-cs"/>
        </a:defRPr>
      </a:lvl5pPr>
      <a:lvl6pPr marL="10973943" algn="l" defTabSz="4389577" rtl="0" eaLnBrk="1" latinLnBrk="0" hangingPunct="1">
        <a:defRPr sz="8600" kern="1200">
          <a:solidFill>
            <a:schemeClr val="tx1"/>
          </a:solidFill>
          <a:latin typeface="+mn-lt"/>
          <a:ea typeface="+mn-ea"/>
          <a:cs typeface="+mn-cs"/>
        </a:defRPr>
      </a:lvl6pPr>
      <a:lvl7pPr marL="13168732" algn="l" defTabSz="4389577" rtl="0" eaLnBrk="1" latinLnBrk="0" hangingPunct="1">
        <a:defRPr sz="8600" kern="1200">
          <a:solidFill>
            <a:schemeClr val="tx1"/>
          </a:solidFill>
          <a:latin typeface="+mn-lt"/>
          <a:ea typeface="+mn-ea"/>
          <a:cs typeface="+mn-cs"/>
        </a:defRPr>
      </a:lvl7pPr>
      <a:lvl8pPr marL="15363520" algn="l" defTabSz="4389577" rtl="0" eaLnBrk="1" latinLnBrk="0" hangingPunct="1">
        <a:defRPr sz="8600" kern="1200">
          <a:solidFill>
            <a:schemeClr val="tx1"/>
          </a:solidFill>
          <a:latin typeface="+mn-lt"/>
          <a:ea typeface="+mn-ea"/>
          <a:cs typeface="+mn-cs"/>
        </a:defRPr>
      </a:lvl8pPr>
      <a:lvl9pPr marL="17558309" algn="l" defTabSz="4389577"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tiff"/><Relationship Id="rId12"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png"/><Relationship Id="rId7" Type="http://schemas.openxmlformats.org/officeDocument/2006/relationships/image" Target="../media/image5.jpeg"/><Relationship Id="rId8" Type="http://schemas.openxmlformats.org/officeDocument/2006/relationships/image" Target="../media/image6.tiff"/><Relationship Id="rId9" Type="http://schemas.openxmlformats.org/officeDocument/2006/relationships/image" Target="../media/image7.png"/><Relationship Id="rId10"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a:extLst>
              <a:ext uri="{FF2B5EF4-FFF2-40B4-BE49-F238E27FC236}">
                <a16:creationId xmlns:a16="http://schemas.microsoft.com/office/drawing/2014/main" xmlns="" id="{7D4D8AC8-AA95-438C-8384-E5DC919DA2C2}"/>
              </a:ext>
            </a:extLst>
          </p:cNvPr>
          <p:cNvPicPr>
            <a:picLocks noChangeAspect="1"/>
          </p:cNvPicPr>
          <p:nvPr/>
        </p:nvPicPr>
        <p:blipFill>
          <a:blip r:embed="rId3"/>
          <a:stretch>
            <a:fillRect/>
          </a:stretch>
        </p:blipFill>
        <p:spPr>
          <a:xfrm>
            <a:off x="2984971" y="31579036"/>
            <a:ext cx="14639005" cy="5799657"/>
          </a:xfrm>
          <a:prstGeom prst="rect">
            <a:avLst/>
          </a:prstGeom>
        </p:spPr>
      </p:pic>
      <p:pic>
        <p:nvPicPr>
          <p:cNvPr id="50" name="Picture 49"/>
          <p:cNvPicPr>
            <a:picLocks noChangeAspect="1"/>
          </p:cNvPicPr>
          <p:nvPr/>
        </p:nvPicPr>
        <p:blipFill>
          <a:blip r:embed="rId4"/>
          <a:stretch>
            <a:fillRect/>
          </a:stretch>
        </p:blipFill>
        <p:spPr>
          <a:xfrm>
            <a:off x="19708837" y="22733173"/>
            <a:ext cx="18278658" cy="4537709"/>
          </a:xfrm>
          <a:prstGeom prst="rect">
            <a:avLst/>
          </a:prstGeom>
        </p:spPr>
      </p:pic>
      <p:pic>
        <p:nvPicPr>
          <p:cNvPr id="41" name="Picture 40"/>
          <p:cNvPicPr>
            <a:picLocks noChangeAspect="1"/>
          </p:cNvPicPr>
          <p:nvPr/>
        </p:nvPicPr>
        <p:blipFill rotWithShape="1">
          <a:blip r:embed="rId5"/>
          <a:srcRect t="8330" b="5866"/>
          <a:stretch/>
        </p:blipFill>
        <p:spPr>
          <a:xfrm>
            <a:off x="536733" y="21161282"/>
            <a:ext cx="13161827" cy="8844699"/>
          </a:xfrm>
          <a:prstGeom prst="rect">
            <a:avLst/>
          </a:prstGeom>
        </p:spPr>
      </p:pic>
      <p:pic>
        <p:nvPicPr>
          <p:cNvPr id="1026" name="Picture 2" descr="Image result for university of toronto logo">
            <a:extLst>
              <a:ext uri="{FF2B5EF4-FFF2-40B4-BE49-F238E27FC236}">
                <a16:creationId xmlns:a16="http://schemas.microsoft.com/office/drawing/2014/main" xmlns="" id="{6C0E3C3C-C48C-426F-A7FA-BF8F89CDE1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244277" y="-79346"/>
            <a:ext cx="6007315" cy="280654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SK_HSC_RGB"/>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t="3157" r="24154" b="49819"/>
          <a:stretch/>
        </p:blipFill>
        <p:spPr bwMode="auto">
          <a:xfrm>
            <a:off x="833962" y="498347"/>
            <a:ext cx="4689299" cy="1531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p:nvPr/>
        </p:nvSpPr>
        <p:spPr>
          <a:xfrm>
            <a:off x="6243340" y="2360485"/>
            <a:ext cx="25922881" cy="1722616"/>
          </a:xfrm>
          <a:prstGeom prst="rect">
            <a:avLst/>
          </a:prstGeom>
          <a:noFill/>
        </p:spPr>
        <p:txBody>
          <a:bodyPr wrap="square" lIns="90516" tIns="45258" rIns="90516" bIns="45258" rtlCol="0">
            <a:spAutoFit/>
          </a:bodyPr>
          <a:lstStyle/>
          <a:p>
            <a:pPr algn="ctr"/>
            <a:r>
              <a:rPr lang="en-CA" sz="4000" b="1" dirty="0" err="1">
                <a:solidFill>
                  <a:schemeClr val="tx2"/>
                </a:solidFill>
                <a:latin typeface="Arial" panose="020B0604020202020204" pitchFamily="34" charset="0"/>
                <a:cs typeface="Arial" panose="020B0604020202020204" pitchFamily="34" charset="0"/>
              </a:rPr>
              <a:t>Arushri</a:t>
            </a:r>
            <a:r>
              <a:rPr lang="en-CA" sz="4000" b="1" dirty="0">
                <a:solidFill>
                  <a:schemeClr val="tx2"/>
                </a:solidFill>
                <a:latin typeface="Arial" panose="020B0604020202020204" pitchFamily="34" charset="0"/>
                <a:cs typeface="Arial" panose="020B0604020202020204" pitchFamily="34" charset="0"/>
              </a:rPr>
              <a:t> Swarup</a:t>
            </a:r>
            <a:r>
              <a:rPr lang="en-CA" sz="4000" b="1" baseline="30000" dirty="0">
                <a:solidFill>
                  <a:schemeClr val="tx2"/>
                </a:solidFill>
                <a:latin typeface="Arial" panose="020B0604020202020204" pitchFamily="34" charset="0"/>
                <a:cs typeface="Arial" panose="020B0604020202020204" pitchFamily="34" charset="0"/>
              </a:rPr>
              <a:t>1,2,3</a:t>
            </a:r>
            <a:r>
              <a:rPr lang="en-CA" sz="4000" b="1" dirty="0">
                <a:solidFill>
                  <a:schemeClr val="tx2"/>
                </a:solidFill>
                <a:latin typeface="Arial" panose="020B0604020202020204" pitchFamily="34" charset="0"/>
                <a:cs typeface="Arial" panose="020B0604020202020204" pitchFamily="34" charset="0"/>
              </a:rPr>
              <a:t>,  Adrian L. James</a:t>
            </a:r>
            <a:r>
              <a:rPr lang="en-CA" sz="4000" b="1" baseline="30000" dirty="0">
                <a:solidFill>
                  <a:schemeClr val="tx2"/>
                </a:solidFill>
                <a:latin typeface="Arial" panose="020B0604020202020204" pitchFamily="34" charset="0"/>
                <a:cs typeface="Arial" panose="020B0604020202020204" pitchFamily="34" charset="0"/>
              </a:rPr>
              <a:t>3</a:t>
            </a:r>
          </a:p>
          <a:p>
            <a:pPr algn="ctr"/>
            <a:r>
              <a:rPr lang="en-CA" sz="2200" baseline="30000" dirty="0">
                <a:solidFill>
                  <a:schemeClr val="tx2"/>
                </a:solidFill>
                <a:latin typeface="Arial" panose="020B0604020202020204" pitchFamily="34" charset="0"/>
                <a:cs typeface="Arial" panose="020B0604020202020204" pitchFamily="34" charset="0"/>
              </a:rPr>
              <a:t>1</a:t>
            </a:r>
            <a:r>
              <a:rPr lang="en-CA" sz="2200" dirty="0">
                <a:solidFill>
                  <a:schemeClr val="tx2"/>
                </a:solidFill>
                <a:latin typeface="Arial" panose="020B0604020202020204" pitchFamily="34" charset="0"/>
                <a:cs typeface="Arial" panose="020B0604020202020204" pitchFamily="34" charset="0"/>
              </a:rPr>
              <a:t>Department of Otolaryngology – Head and Neck Surgery, Faculty of Medicine, University of Toronto, Toronto, ON, Canada</a:t>
            </a:r>
            <a:endParaRPr lang="en-CA" sz="2200" baseline="30000" dirty="0">
              <a:solidFill>
                <a:schemeClr val="tx2"/>
              </a:solidFill>
              <a:latin typeface="Arial" panose="020B0604020202020204" pitchFamily="34" charset="0"/>
              <a:cs typeface="Arial" panose="020B0604020202020204" pitchFamily="34" charset="0"/>
            </a:endParaRPr>
          </a:p>
          <a:p>
            <a:pPr algn="ctr"/>
            <a:r>
              <a:rPr lang="en-CA" sz="2200" baseline="30000" dirty="0">
                <a:solidFill>
                  <a:schemeClr val="tx2"/>
                </a:solidFill>
                <a:latin typeface="Arial" panose="020B0604020202020204" pitchFamily="34" charset="0"/>
                <a:cs typeface="Arial" panose="020B0604020202020204" pitchFamily="34" charset="0"/>
              </a:rPr>
              <a:t>2</a:t>
            </a:r>
            <a:r>
              <a:rPr lang="en-CA" sz="2200" dirty="0">
                <a:solidFill>
                  <a:schemeClr val="tx2"/>
                </a:solidFill>
                <a:latin typeface="Arial" panose="020B0604020202020204" pitchFamily="34" charset="0"/>
                <a:cs typeface="Arial" panose="020B0604020202020204" pitchFamily="34" charset="0"/>
              </a:rPr>
              <a:t>Centre for Image Guided Innovation and Therapeutic Intervention, The Hospital for Sick Children, Toronto, ON, Canada</a:t>
            </a:r>
          </a:p>
          <a:p>
            <a:pPr algn="ctr"/>
            <a:r>
              <a:rPr lang="en-CA" sz="2200" baseline="30000" dirty="0">
                <a:solidFill>
                  <a:schemeClr val="tx2"/>
                </a:solidFill>
                <a:latin typeface="Arial" panose="020B0604020202020204" pitchFamily="34" charset="0"/>
                <a:cs typeface="Arial" panose="020B0604020202020204" pitchFamily="34" charset="0"/>
              </a:rPr>
              <a:t>3</a:t>
            </a:r>
            <a:r>
              <a:rPr lang="en-CA" sz="2200" dirty="0">
                <a:solidFill>
                  <a:schemeClr val="tx2"/>
                </a:solidFill>
                <a:latin typeface="Arial" panose="020B0604020202020204" pitchFamily="34" charset="0"/>
                <a:cs typeface="Arial" panose="020B0604020202020204" pitchFamily="34" charset="0"/>
              </a:rPr>
              <a:t>Institute of Biomaterials and Biomedical Engineering, University of Toronto, Toronto, ON, Canada</a:t>
            </a:r>
            <a:endParaRPr lang="en-CA" sz="2200" baseline="30000" dirty="0">
              <a:solidFill>
                <a:schemeClr val="tx2"/>
              </a:solidFill>
              <a:latin typeface="Arial" panose="020B0604020202020204" pitchFamily="34" charset="0"/>
              <a:cs typeface="Arial" panose="020B0604020202020204" pitchFamily="34" charset="0"/>
            </a:endParaRPr>
          </a:p>
        </p:txBody>
      </p:sp>
      <p:sp>
        <p:nvSpPr>
          <p:cNvPr id="22" name="TextBox 21"/>
          <p:cNvSpPr txBox="1"/>
          <p:nvPr/>
        </p:nvSpPr>
        <p:spPr>
          <a:xfrm>
            <a:off x="6891413" y="276067"/>
            <a:ext cx="24629767" cy="2215991"/>
          </a:xfrm>
          <a:prstGeom prst="rect">
            <a:avLst/>
          </a:prstGeom>
          <a:noFill/>
        </p:spPr>
        <p:txBody>
          <a:bodyPr wrap="square" rtlCol="0">
            <a:spAutoFit/>
          </a:bodyPr>
          <a:lstStyle/>
          <a:p>
            <a:pPr algn="ctr"/>
            <a:r>
              <a:rPr lang="en-CA" sz="6900" b="1" dirty="0">
                <a:solidFill>
                  <a:schemeClr val="tx2"/>
                </a:solidFill>
              </a:rPr>
              <a:t>Design of Controllable Flexible Instruments to Facilitate Endoscopic Ear Surgery</a:t>
            </a:r>
            <a:r>
              <a:rPr lang="en-US" sz="6900" b="1" dirty="0">
                <a:solidFill>
                  <a:schemeClr val="tx2"/>
                </a:solidFill>
              </a:rPr>
              <a:t> </a:t>
            </a:r>
          </a:p>
        </p:txBody>
      </p:sp>
      <p:sp>
        <p:nvSpPr>
          <p:cNvPr id="27" name="Rectangle 26"/>
          <p:cNvSpPr/>
          <p:nvPr/>
        </p:nvSpPr>
        <p:spPr>
          <a:xfrm>
            <a:off x="748470" y="8310096"/>
            <a:ext cx="18152922" cy="1077218"/>
          </a:xfrm>
          <a:prstGeom prst="rect">
            <a:avLst/>
          </a:prstGeom>
        </p:spPr>
        <p:txBody>
          <a:bodyPr wrap="square">
            <a:spAutoFit/>
          </a:bodyPr>
          <a:lstStyle/>
          <a:p>
            <a:r>
              <a:rPr lang="en-CA" sz="3200" dirty="0">
                <a:latin typeface="Arial" panose="020B0604020202020204" pitchFamily="34" charset="0"/>
                <a:cs typeface="Arial" panose="020B0604020202020204" pitchFamily="34" charset="0"/>
              </a:rPr>
              <a:t>As TEES is a young field, a needs analysis study was conducted to define the primary challenges faced by surgeons. </a:t>
            </a:r>
          </a:p>
        </p:txBody>
      </p:sp>
      <p:cxnSp>
        <p:nvCxnSpPr>
          <p:cNvPr id="63" name="Straight Connector 62"/>
          <p:cNvCxnSpPr>
            <a:cxnSpLocks/>
          </p:cNvCxnSpPr>
          <p:nvPr/>
        </p:nvCxnSpPr>
        <p:spPr>
          <a:xfrm flipH="1">
            <a:off x="19348797" y="8006685"/>
            <a:ext cx="0" cy="2992017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xmlns="" id="{9A7CFEC9-A98E-41BA-A6B7-B3031F2DB134}"/>
              </a:ext>
            </a:extLst>
          </p:cNvPr>
          <p:cNvSpPr/>
          <p:nvPr/>
        </p:nvSpPr>
        <p:spPr>
          <a:xfrm>
            <a:off x="144016" y="36809573"/>
            <a:ext cx="19060765" cy="1477328"/>
          </a:xfrm>
          <a:prstGeom prst="rect">
            <a:avLst/>
          </a:prstGeom>
        </p:spPr>
        <p:txBody>
          <a:bodyPr wrap="square">
            <a:spAutoFit/>
          </a:bodyPr>
          <a:lstStyle/>
          <a:p>
            <a:pPr algn="just"/>
            <a:r>
              <a:rPr lang="en-CA" sz="1500" b="1" dirty="0">
                <a:latin typeface="Arial" panose="020B0604020202020204" pitchFamily="34" charset="0"/>
                <a:cs typeface="Arial" panose="020B0604020202020204" pitchFamily="34" charset="0"/>
              </a:rPr>
              <a:t>References</a:t>
            </a:r>
          </a:p>
          <a:p>
            <a:r>
              <a:rPr lang="en-US" sz="1500" dirty="0"/>
              <a:t>1. Cohen MS, </a:t>
            </a:r>
            <a:r>
              <a:rPr lang="en-US" sz="1500" dirty="0" err="1"/>
              <a:t>Landegger</a:t>
            </a:r>
            <a:r>
              <a:rPr lang="en-US" sz="1500" dirty="0"/>
              <a:t> LD, </a:t>
            </a:r>
            <a:r>
              <a:rPr lang="en-US" sz="1500" dirty="0" err="1"/>
              <a:t>Kozin</a:t>
            </a:r>
            <a:r>
              <a:rPr lang="en-US" sz="1500" dirty="0"/>
              <a:t> ED, Lee DJ. Pediatric endoscopic ear surgery in clinical practice: Lessons learned and early outcomes. </a:t>
            </a:r>
            <a:r>
              <a:rPr lang="en-US" sz="1500" i="1" dirty="0"/>
              <a:t>Laryngoscope</a:t>
            </a:r>
            <a:r>
              <a:rPr lang="en-US" sz="1500" dirty="0"/>
              <a:t>. 2015:732-738. 2. </a:t>
            </a:r>
            <a:r>
              <a:rPr lang="en-US" sz="1500" dirty="0" err="1"/>
              <a:t>Kanona</a:t>
            </a:r>
            <a:r>
              <a:rPr lang="en-US" sz="1500" dirty="0"/>
              <a:t> H, Virk JS, </a:t>
            </a:r>
            <a:r>
              <a:rPr lang="en-US" sz="1500" dirty="0" err="1"/>
              <a:t>Owa</a:t>
            </a:r>
            <a:r>
              <a:rPr lang="en-US" sz="1500" dirty="0"/>
              <a:t> A. Endoscopic ear surgery: A case series and first United Kingdom experience. </a:t>
            </a:r>
            <a:r>
              <a:rPr lang="en-US" sz="1500" i="1" dirty="0"/>
              <a:t>World J </a:t>
            </a:r>
            <a:r>
              <a:rPr lang="en-US" sz="1500" i="1" dirty="0" err="1"/>
              <a:t>Clin</a:t>
            </a:r>
            <a:r>
              <a:rPr lang="en-US" sz="1500" i="1" dirty="0"/>
              <a:t> cases</a:t>
            </a:r>
            <a:r>
              <a:rPr lang="en-US" sz="1500" dirty="0"/>
              <a:t>. 2015;3(3):310-317. 3. </a:t>
            </a:r>
            <a:r>
              <a:rPr lang="en-US" sz="1500" dirty="0" err="1"/>
              <a:t>Badr</a:t>
            </a:r>
            <a:r>
              <a:rPr lang="en-US" sz="1500" dirty="0"/>
              <a:t>-el-dine M. Instrumentation and Technologies in Endoscopic Ear Surgery. </a:t>
            </a:r>
            <a:r>
              <a:rPr lang="en-US" sz="1500" i="1" dirty="0" err="1"/>
              <a:t>Otolaryngol</a:t>
            </a:r>
            <a:r>
              <a:rPr lang="en-US" sz="1500" i="1" dirty="0"/>
              <a:t> </a:t>
            </a:r>
            <a:r>
              <a:rPr lang="en-US" sz="1500" i="1" dirty="0" err="1"/>
              <a:t>Clin</a:t>
            </a:r>
            <a:r>
              <a:rPr lang="en-US" sz="1500" i="1" dirty="0"/>
              <a:t> NA</a:t>
            </a:r>
            <a:r>
              <a:rPr lang="en-US" sz="1500" dirty="0"/>
              <a:t>. 2013;46(2):211-225. 4. Bennett ML, Zhang D, Labadie RF, Noble JH. Comparison of Middle Ear Visualization With Endoscopy and Microscopy. </a:t>
            </a:r>
            <a:r>
              <a:rPr lang="en-US" sz="1500" i="1" dirty="0" err="1"/>
              <a:t>Otol</a:t>
            </a:r>
            <a:r>
              <a:rPr lang="en-US" sz="1500" i="1" dirty="0"/>
              <a:t> </a:t>
            </a:r>
            <a:r>
              <a:rPr lang="en-US" sz="1500" i="1" dirty="0" err="1"/>
              <a:t>Neurotol</a:t>
            </a:r>
            <a:r>
              <a:rPr lang="en-US" sz="1500" dirty="0"/>
              <a:t>. 2016;37:362-366. 5. Yong M, </a:t>
            </a:r>
            <a:r>
              <a:rPr lang="en-US" sz="1500" dirty="0" err="1"/>
              <a:t>Mijovic</a:t>
            </a:r>
            <a:r>
              <a:rPr lang="en-US" sz="1500" dirty="0"/>
              <a:t> T, Lea J. Endoscopic ear surgery in Canada : a cross-sectional study. </a:t>
            </a:r>
            <a:r>
              <a:rPr lang="en-US" sz="1500" i="1" dirty="0"/>
              <a:t>J </a:t>
            </a:r>
            <a:r>
              <a:rPr lang="en-US" sz="1500" i="1" dirty="0" err="1"/>
              <a:t>Otolaryngol</a:t>
            </a:r>
            <a:r>
              <a:rPr lang="en-US" sz="1500" i="1" dirty="0"/>
              <a:t> - Head Neck Surg</a:t>
            </a:r>
            <a:r>
              <a:rPr lang="en-US" sz="1500" dirty="0"/>
              <a:t>. 2016:1-8. </a:t>
            </a:r>
            <a:r>
              <a:rPr lang="en-US" sz="1500" dirty="0" smtClean="0"/>
              <a:t>6. </a:t>
            </a:r>
            <a:r>
              <a:rPr lang="en-US" sz="1500" dirty="0" err="1"/>
              <a:t>Mijovic</a:t>
            </a:r>
            <a:r>
              <a:rPr lang="en-US" sz="1500" dirty="0"/>
              <a:t> T, Lea J. Training and Education in Endoscopic Ear Surgery. </a:t>
            </a:r>
            <a:r>
              <a:rPr lang="en-US" sz="1500" i="1" dirty="0" err="1"/>
              <a:t>Curr</a:t>
            </a:r>
            <a:r>
              <a:rPr lang="en-US" sz="1500" i="1" dirty="0"/>
              <a:t> </a:t>
            </a:r>
            <a:r>
              <a:rPr lang="en-US" sz="1500" i="1" dirty="0" err="1"/>
              <a:t>Otorhinolaryngol</a:t>
            </a:r>
            <a:r>
              <a:rPr lang="en-US" sz="1500" i="1" dirty="0"/>
              <a:t> Rep</a:t>
            </a:r>
            <a:r>
              <a:rPr lang="en-US" sz="1500" dirty="0"/>
              <a:t>. 2015;3(4):193-199. </a:t>
            </a:r>
            <a:r>
              <a:rPr lang="en-CA" sz="1500" dirty="0" smtClean="0"/>
              <a:t>8</a:t>
            </a:r>
            <a:r>
              <a:rPr lang="en-CA" sz="1500" dirty="0"/>
              <a:t>. Eastwood KW, Francis P, </a:t>
            </a:r>
            <a:r>
              <a:rPr lang="en-CA" sz="1500" dirty="0" err="1"/>
              <a:t>Azimian</a:t>
            </a:r>
            <a:r>
              <a:rPr lang="en-CA" sz="1500" dirty="0"/>
              <a:t> H, </a:t>
            </a:r>
            <a:r>
              <a:rPr lang="en-CA" sz="1500" dirty="0" err="1"/>
              <a:t>Swarup</a:t>
            </a:r>
            <a:r>
              <a:rPr lang="en-CA" sz="1500" dirty="0"/>
              <a:t> A, </a:t>
            </a:r>
            <a:r>
              <a:rPr lang="en-CA" sz="1500" dirty="0" err="1"/>
              <a:t>Looi</a:t>
            </a:r>
            <a:r>
              <a:rPr lang="en-CA" sz="1500" dirty="0"/>
              <a:t> T, Drake JM, </a:t>
            </a:r>
            <a:r>
              <a:rPr lang="en-CA" sz="1500" dirty="0" err="1"/>
              <a:t>Naguib</a:t>
            </a:r>
            <a:r>
              <a:rPr lang="en-CA" sz="1500" dirty="0"/>
              <a:t> HE. Design of a Contact-Aided Compliant Notched-Tube Joint for Surgical Manipulation in Confined Workspaces. ASME. </a:t>
            </a:r>
            <a:r>
              <a:rPr lang="en-CA" sz="1500" i="1" dirty="0"/>
              <a:t>J. Mechanisms Robotics. </a:t>
            </a:r>
            <a:r>
              <a:rPr lang="en-CA" sz="1500" dirty="0"/>
              <a:t>2017;():. [accepted manuscript</a:t>
            </a:r>
            <a:r>
              <a:rPr lang="en-CA" sz="1500" dirty="0" smtClean="0"/>
              <a:t>]</a:t>
            </a:r>
            <a:endParaRPr lang="en-CA" sz="1500" b="1" dirty="0">
              <a:solidFill>
                <a:schemeClr val="tx2"/>
              </a:solidFill>
              <a:latin typeface="Arial" panose="020B0604020202020204" pitchFamily="34" charset="0"/>
              <a:cs typeface="Arial" panose="020B0604020202020204" pitchFamily="34" charset="0"/>
            </a:endParaRPr>
          </a:p>
        </p:txBody>
      </p:sp>
      <p:sp>
        <p:nvSpPr>
          <p:cNvPr id="68" name="TextBox 67"/>
          <p:cNvSpPr txBox="1"/>
          <p:nvPr/>
        </p:nvSpPr>
        <p:spPr>
          <a:xfrm>
            <a:off x="21313478" y="16036429"/>
            <a:ext cx="184731" cy="430887"/>
          </a:xfrm>
          <a:prstGeom prst="rect">
            <a:avLst/>
          </a:prstGeom>
          <a:noFill/>
        </p:spPr>
        <p:txBody>
          <a:bodyPr wrap="none" rtlCol="0">
            <a:spAutoFit/>
          </a:bodyPr>
          <a:lstStyle/>
          <a:p>
            <a:endParaRPr lang="en-CA" sz="2200" dirty="0"/>
          </a:p>
        </p:txBody>
      </p:sp>
      <p:sp>
        <p:nvSpPr>
          <p:cNvPr id="76" name="TextBox 75"/>
          <p:cNvSpPr txBox="1"/>
          <p:nvPr/>
        </p:nvSpPr>
        <p:spPr>
          <a:xfrm>
            <a:off x="31734173" y="2404811"/>
            <a:ext cx="6202339" cy="584775"/>
          </a:xfrm>
          <a:prstGeom prst="rect">
            <a:avLst/>
          </a:prstGeom>
          <a:noFill/>
          <a:ln>
            <a:noFill/>
          </a:ln>
        </p:spPr>
        <p:txBody>
          <a:bodyPr wrap="none" rtlCol="0">
            <a:spAutoFit/>
          </a:bodyPr>
          <a:lstStyle/>
          <a:p>
            <a:pPr algn="ctr"/>
            <a:r>
              <a:rPr lang="en-CA" sz="3200" dirty="0"/>
              <a:t>arushri.swarup@mail.utoronto.ca</a:t>
            </a:r>
          </a:p>
        </p:txBody>
      </p:sp>
      <p:pic>
        <p:nvPicPr>
          <p:cNvPr id="81" name="Picture 80"/>
          <p:cNvPicPr>
            <a:picLocks noChangeAspect="1"/>
          </p:cNvPicPr>
          <p:nvPr/>
        </p:nvPicPr>
        <p:blipFill rotWithShape="1">
          <a:blip r:embed="rId8"/>
          <a:srcRect r="37648"/>
          <a:stretch/>
        </p:blipFill>
        <p:spPr>
          <a:xfrm>
            <a:off x="658293" y="2124705"/>
            <a:ext cx="4783655" cy="1958396"/>
          </a:xfrm>
          <a:prstGeom prst="rect">
            <a:avLst/>
          </a:prstGeom>
        </p:spPr>
      </p:pic>
      <p:sp>
        <p:nvSpPr>
          <p:cNvPr id="283" name="Rectangle 282">
            <a:extLst>
              <a:ext uri="{FF2B5EF4-FFF2-40B4-BE49-F238E27FC236}">
                <a16:creationId xmlns:a16="http://schemas.microsoft.com/office/drawing/2014/main" xmlns="" id="{84E36D30-631B-438A-9D24-B2982FCBF667}"/>
              </a:ext>
            </a:extLst>
          </p:cNvPr>
          <p:cNvSpPr/>
          <p:nvPr/>
        </p:nvSpPr>
        <p:spPr>
          <a:xfrm>
            <a:off x="113096" y="20500925"/>
            <a:ext cx="19091685" cy="707886"/>
          </a:xfrm>
          <a:prstGeom prst="rect">
            <a:avLst/>
          </a:prstGeom>
        </p:spPr>
        <p:txBody>
          <a:bodyPr wrap="square">
            <a:spAutoFit/>
          </a:bodyPr>
          <a:lstStyle/>
          <a:p>
            <a:pPr algn="ctr"/>
            <a:r>
              <a:rPr lang="en-CA" sz="4000" b="1" dirty="0">
                <a:latin typeface="Arial" panose="020B0604020202020204" pitchFamily="34" charset="0"/>
                <a:cs typeface="Arial" panose="020B0604020202020204" pitchFamily="34" charset="0"/>
              </a:rPr>
              <a:t>Study Results</a:t>
            </a:r>
          </a:p>
        </p:txBody>
      </p:sp>
      <p:sp>
        <p:nvSpPr>
          <p:cNvPr id="35" name="Rectangle 4"/>
          <p:cNvSpPr>
            <a:spLocks noChangeArrowheads="1"/>
          </p:cNvSpPr>
          <p:nvPr/>
        </p:nvSpPr>
        <p:spPr bwMode="auto">
          <a:xfrm>
            <a:off x="330724" y="30541487"/>
            <a:ext cx="3840956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25" name="Picture 3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763431" y="29684809"/>
            <a:ext cx="13616510" cy="6112629"/>
          </a:xfrm>
          <a:prstGeom prst="rect">
            <a:avLst/>
          </a:prstGeom>
        </p:spPr>
      </p:pic>
      <p:sp>
        <p:nvSpPr>
          <p:cNvPr id="54" name="TextBox 53"/>
          <p:cNvSpPr txBox="1"/>
          <p:nvPr/>
        </p:nvSpPr>
        <p:spPr>
          <a:xfrm>
            <a:off x="19700427" y="20428917"/>
            <a:ext cx="18236085" cy="2062103"/>
          </a:xfrm>
          <a:prstGeom prst="rect">
            <a:avLst/>
          </a:prstGeom>
          <a:noFill/>
        </p:spPr>
        <p:txBody>
          <a:bodyPr wrap="square" rtlCol="0">
            <a:spAutoFit/>
          </a:bodyPr>
          <a:lstStyle/>
          <a:p>
            <a:pPr algn="just"/>
            <a:r>
              <a:rPr lang="en-US" sz="3200" dirty="0"/>
              <a:t>Patient CT scans informed the design of the tip in order to reach the target anatomy, including the antrum and sinus tympani where cholesteatoma is usually found and currently inaccessible without removing bone. The desirable bending angle is 135</a:t>
            </a:r>
            <a:r>
              <a:rPr lang="en-US" sz="3200" baseline="30000" dirty="0"/>
              <a:t>o</a:t>
            </a:r>
            <a:r>
              <a:rPr lang="en-US" sz="3200" dirty="0"/>
              <a:t> which allows the tip to reach the boundary of the endoscope viewing angle. </a:t>
            </a:r>
          </a:p>
        </p:txBody>
      </p:sp>
      <p:sp>
        <p:nvSpPr>
          <p:cNvPr id="357" name="TextBox 356"/>
          <p:cNvSpPr txBox="1"/>
          <p:nvPr/>
        </p:nvSpPr>
        <p:spPr>
          <a:xfrm>
            <a:off x="-41536" y="30222005"/>
            <a:ext cx="19390333" cy="1323439"/>
          </a:xfrm>
          <a:prstGeom prst="rect">
            <a:avLst/>
          </a:prstGeom>
          <a:solidFill>
            <a:schemeClr val="accent5">
              <a:lumMod val="20000"/>
              <a:lumOff val="80000"/>
            </a:schemeClr>
          </a:solidFill>
        </p:spPr>
        <p:txBody>
          <a:bodyPr wrap="square" rtlCol="0">
            <a:spAutoFit/>
          </a:bodyPr>
          <a:lstStyle/>
          <a:p>
            <a:pPr algn="ctr"/>
            <a:r>
              <a:rPr lang="en-US" sz="4000" b="1" dirty="0">
                <a:solidFill>
                  <a:srgbClr val="FF0000"/>
                </a:solidFill>
              </a:rPr>
              <a:t>Reaching Problem: </a:t>
            </a:r>
            <a:r>
              <a:rPr lang="en-US" sz="4000" dirty="0" smtClean="0"/>
              <a:t>current </a:t>
            </a:r>
            <a:r>
              <a:rPr lang="en-US" sz="4000" dirty="0"/>
              <a:t>instruments cannot reach all structures visualized by </a:t>
            </a:r>
            <a:r>
              <a:rPr lang="en-US" sz="4000" dirty="0" smtClean="0"/>
              <a:t>the endoscope </a:t>
            </a:r>
            <a:r>
              <a:rPr lang="en-US" sz="4000" dirty="0"/>
              <a:t>without the removal of bone. </a:t>
            </a:r>
          </a:p>
        </p:txBody>
      </p:sp>
      <p:sp>
        <p:nvSpPr>
          <p:cNvPr id="375" name="TextBox 374"/>
          <p:cNvSpPr txBox="1"/>
          <p:nvPr/>
        </p:nvSpPr>
        <p:spPr>
          <a:xfrm>
            <a:off x="19431870" y="9522607"/>
            <a:ext cx="18977692" cy="2185214"/>
          </a:xfrm>
          <a:prstGeom prst="rect">
            <a:avLst/>
          </a:prstGeom>
          <a:solidFill>
            <a:schemeClr val="accent5">
              <a:lumMod val="20000"/>
              <a:lumOff val="80000"/>
            </a:schemeClr>
          </a:solidFill>
        </p:spPr>
        <p:txBody>
          <a:bodyPr wrap="square" rtlCol="0">
            <a:spAutoFit/>
          </a:bodyPr>
          <a:lstStyle/>
          <a:p>
            <a:pPr algn="just"/>
            <a:r>
              <a:rPr lang="en-US" sz="4000" b="1" dirty="0">
                <a:solidFill>
                  <a:srgbClr val="00B050"/>
                </a:solidFill>
              </a:rPr>
              <a:t>Reaching Solution: </a:t>
            </a:r>
            <a:r>
              <a:rPr lang="en-US" sz="4000" dirty="0"/>
              <a:t>Incorporate a flexible “wrist” at the </a:t>
            </a:r>
            <a:r>
              <a:rPr lang="en-US" sz="4000" dirty="0" smtClean="0"/>
              <a:t>tip of </a:t>
            </a:r>
            <a:r>
              <a:rPr lang="en-US" sz="4000" dirty="0"/>
              <a:t>the instrument. </a:t>
            </a:r>
          </a:p>
          <a:p>
            <a:pPr algn="just"/>
            <a:r>
              <a:rPr lang="en-US" sz="3200" dirty="0"/>
              <a:t>By cutting notches into a tube made of nitinol (a superelastic metal), the tube can bend by pulling on an attached cable. A specific notch geometry is selected to achieve the desired bending shape while increasing </a:t>
            </a:r>
            <a:r>
              <a:rPr lang="en-US" sz="3200" dirty="0" smtClean="0"/>
              <a:t>stiffness</a:t>
            </a:r>
            <a:r>
              <a:rPr lang="en-US" sz="3200" baseline="30000" dirty="0"/>
              <a:t>7</a:t>
            </a:r>
            <a:r>
              <a:rPr lang="en-US" sz="3200" dirty="0" smtClean="0"/>
              <a:t>.</a:t>
            </a:r>
            <a:endParaRPr lang="en-US" sz="3200" b="1" dirty="0">
              <a:solidFill>
                <a:schemeClr val="accent2"/>
              </a:solidFill>
            </a:endParaRPr>
          </a:p>
        </p:txBody>
      </p:sp>
      <p:pic>
        <p:nvPicPr>
          <p:cNvPr id="2" name="Picture 1"/>
          <p:cNvPicPr>
            <a:picLocks noChangeAspect="1"/>
          </p:cNvPicPr>
          <p:nvPr/>
        </p:nvPicPr>
        <p:blipFill>
          <a:blip r:embed="rId10"/>
          <a:stretch>
            <a:fillRect/>
          </a:stretch>
        </p:blipFill>
        <p:spPr>
          <a:xfrm>
            <a:off x="3831577" y="10150620"/>
            <a:ext cx="12949679" cy="9985588"/>
          </a:xfrm>
          <a:prstGeom prst="rect">
            <a:avLst/>
          </a:prstGeom>
        </p:spPr>
      </p:pic>
      <p:sp>
        <p:nvSpPr>
          <p:cNvPr id="90" name="TextBox 89"/>
          <p:cNvSpPr txBox="1"/>
          <p:nvPr/>
        </p:nvSpPr>
        <p:spPr>
          <a:xfrm>
            <a:off x="19554656" y="27290536"/>
            <a:ext cx="18484621" cy="1569660"/>
          </a:xfrm>
          <a:prstGeom prst="rect">
            <a:avLst/>
          </a:prstGeom>
          <a:noFill/>
        </p:spPr>
        <p:txBody>
          <a:bodyPr wrap="square" rtlCol="0">
            <a:spAutoFit/>
          </a:bodyPr>
          <a:lstStyle/>
          <a:p>
            <a:pPr algn="just"/>
            <a:r>
              <a:rPr lang="en-US" sz="3200" dirty="0"/>
              <a:t>The tip was manufactured by laser cutting a nitinol tube and attached to a handle which could articulate the joint. The handle is designed to maintain a similar grip used for existing ear surgery instruments with the addition of a finger piece for controlling the tip.</a:t>
            </a:r>
          </a:p>
        </p:txBody>
      </p:sp>
      <p:sp>
        <p:nvSpPr>
          <p:cNvPr id="15" name="TextBox 14"/>
          <p:cNvSpPr txBox="1"/>
          <p:nvPr/>
        </p:nvSpPr>
        <p:spPr>
          <a:xfrm>
            <a:off x="32094213" y="2983817"/>
            <a:ext cx="5905784" cy="523220"/>
          </a:xfrm>
          <a:prstGeom prst="rect">
            <a:avLst/>
          </a:prstGeom>
          <a:noFill/>
        </p:spPr>
        <p:txBody>
          <a:bodyPr wrap="none" rtlCol="0">
            <a:spAutoFit/>
          </a:bodyPr>
          <a:lstStyle/>
          <a:p>
            <a:r>
              <a:rPr lang="en-US" sz="2800" dirty="0"/>
              <a:t>REB #s: 1000033566, 100005/5626</a:t>
            </a:r>
          </a:p>
        </p:txBody>
      </p:sp>
      <p:sp>
        <p:nvSpPr>
          <p:cNvPr id="139" name="TextBox 138"/>
          <p:cNvSpPr txBox="1"/>
          <p:nvPr/>
        </p:nvSpPr>
        <p:spPr>
          <a:xfrm>
            <a:off x="33448922" y="30441393"/>
            <a:ext cx="4623083" cy="5016758"/>
          </a:xfrm>
          <a:prstGeom prst="rect">
            <a:avLst/>
          </a:prstGeom>
          <a:noFill/>
        </p:spPr>
        <p:txBody>
          <a:bodyPr wrap="square" rtlCol="0">
            <a:spAutoFit/>
          </a:bodyPr>
          <a:lstStyle/>
          <a:p>
            <a:pPr algn="just"/>
            <a:r>
              <a:rPr lang="en-US" sz="3200" dirty="0"/>
              <a:t>The instrument was tested using an endoscope inside 3D printed patient temporal bone models generated from the CT scans. It was possible to reach the sinus tympani and antrum. </a:t>
            </a:r>
          </a:p>
          <a:p>
            <a:endParaRPr lang="en-US" sz="3200" dirty="0"/>
          </a:p>
        </p:txBody>
      </p:sp>
      <p:pic>
        <p:nvPicPr>
          <p:cNvPr id="17" name="Picture 16"/>
          <p:cNvPicPr>
            <a:picLocks noChangeAspect="1"/>
          </p:cNvPicPr>
          <p:nvPr/>
        </p:nvPicPr>
        <p:blipFill>
          <a:blip r:embed="rId11"/>
          <a:stretch>
            <a:fillRect/>
          </a:stretch>
        </p:blipFill>
        <p:spPr>
          <a:xfrm>
            <a:off x="25829517" y="11859965"/>
            <a:ext cx="13142702" cy="3110105"/>
          </a:xfrm>
          <a:prstGeom prst="rect">
            <a:avLst/>
          </a:prstGeom>
        </p:spPr>
      </p:pic>
      <p:sp>
        <p:nvSpPr>
          <p:cNvPr id="358" name="Rectangle 357"/>
          <p:cNvSpPr/>
          <p:nvPr/>
        </p:nvSpPr>
        <p:spPr>
          <a:xfrm>
            <a:off x="20041219" y="8300107"/>
            <a:ext cx="17741626" cy="1077218"/>
          </a:xfrm>
          <a:prstGeom prst="rect">
            <a:avLst/>
          </a:prstGeom>
        </p:spPr>
        <p:txBody>
          <a:bodyPr wrap="square">
            <a:spAutoFit/>
          </a:bodyPr>
          <a:lstStyle/>
          <a:p>
            <a:r>
              <a:rPr lang="en-CA" sz="3200" dirty="0">
                <a:latin typeface="Arial" panose="020B0604020202020204" pitchFamily="34" charset="0"/>
                <a:cs typeface="Arial" panose="020B0604020202020204" pitchFamily="34" charset="0"/>
              </a:rPr>
              <a:t>To address the challenges of TEES, an instrument was designed, prototyped and tested to reach the structures visualized by the endoscope. </a:t>
            </a:r>
          </a:p>
        </p:txBody>
      </p:sp>
      <p:sp>
        <p:nvSpPr>
          <p:cNvPr id="3" name="TextBox 2"/>
          <p:cNvSpPr txBox="1"/>
          <p:nvPr/>
        </p:nvSpPr>
        <p:spPr>
          <a:xfrm>
            <a:off x="415413" y="7465535"/>
            <a:ext cx="18393664" cy="769441"/>
          </a:xfrm>
          <a:prstGeom prst="rect">
            <a:avLst/>
          </a:prstGeom>
          <a:noFill/>
        </p:spPr>
        <p:txBody>
          <a:bodyPr wrap="square" rtlCol="0">
            <a:spAutoFit/>
          </a:bodyPr>
          <a:lstStyle/>
          <a:p>
            <a:pPr algn="ctr"/>
            <a:r>
              <a:rPr lang="en-US" sz="4400" b="1" dirty="0">
                <a:solidFill>
                  <a:srgbClr val="002060"/>
                </a:solidFill>
              </a:rPr>
              <a:t>Defining the Challenges of TEES</a:t>
            </a:r>
          </a:p>
        </p:txBody>
      </p:sp>
      <p:sp>
        <p:nvSpPr>
          <p:cNvPr id="44" name="TextBox 43"/>
          <p:cNvSpPr txBox="1"/>
          <p:nvPr/>
        </p:nvSpPr>
        <p:spPr>
          <a:xfrm>
            <a:off x="19780845" y="7465535"/>
            <a:ext cx="18393664" cy="769441"/>
          </a:xfrm>
          <a:prstGeom prst="rect">
            <a:avLst/>
          </a:prstGeom>
          <a:noFill/>
        </p:spPr>
        <p:txBody>
          <a:bodyPr wrap="square" rtlCol="0">
            <a:spAutoFit/>
          </a:bodyPr>
          <a:lstStyle/>
          <a:p>
            <a:pPr algn="ctr"/>
            <a:r>
              <a:rPr lang="en-US" sz="4400" b="1" dirty="0">
                <a:solidFill>
                  <a:srgbClr val="002060"/>
                </a:solidFill>
              </a:rPr>
              <a:t>Development of a New Instrument for TEES</a:t>
            </a:r>
          </a:p>
        </p:txBody>
      </p:sp>
      <p:sp>
        <p:nvSpPr>
          <p:cNvPr id="7" name="TextBox 6"/>
          <p:cNvSpPr txBox="1"/>
          <p:nvPr/>
        </p:nvSpPr>
        <p:spPr>
          <a:xfrm>
            <a:off x="7518823" y="9483701"/>
            <a:ext cx="5837111" cy="707886"/>
          </a:xfrm>
          <a:prstGeom prst="rect">
            <a:avLst/>
          </a:prstGeom>
          <a:noFill/>
        </p:spPr>
        <p:txBody>
          <a:bodyPr wrap="none" rtlCol="0">
            <a:spAutoFit/>
          </a:bodyPr>
          <a:lstStyle/>
          <a:p>
            <a:r>
              <a:rPr lang="en-US" sz="4000" b="1" dirty="0"/>
              <a:t>Needs Analysis Study </a:t>
            </a:r>
          </a:p>
        </p:txBody>
      </p:sp>
      <p:sp>
        <p:nvSpPr>
          <p:cNvPr id="48" name="TextBox 47"/>
          <p:cNvSpPr txBox="1"/>
          <p:nvPr/>
        </p:nvSpPr>
        <p:spPr>
          <a:xfrm>
            <a:off x="19554656" y="12003981"/>
            <a:ext cx="5902898" cy="707886"/>
          </a:xfrm>
          <a:prstGeom prst="rect">
            <a:avLst/>
          </a:prstGeom>
          <a:noFill/>
        </p:spPr>
        <p:txBody>
          <a:bodyPr wrap="none" rtlCol="0">
            <a:spAutoFit/>
          </a:bodyPr>
          <a:lstStyle/>
          <a:p>
            <a:r>
              <a:rPr lang="en-US" sz="4000" b="1" dirty="0"/>
              <a:t>Instrument Tip Design </a:t>
            </a:r>
          </a:p>
        </p:txBody>
      </p:sp>
      <p:sp>
        <p:nvSpPr>
          <p:cNvPr id="49" name="TextBox 48"/>
          <p:cNvSpPr txBox="1"/>
          <p:nvPr/>
        </p:nvSpPr>
        <p:spPr>
          <a:xfrm>
            <a:off x="19554656" y="22776158"/>
            <a:ext cx="5543505" cy="707886"/>
          </a:xfrm>
          <a:prstGeom prst="rect">
            <a:avLst/>
          </a:prstGeom>
          <a:noFill/>
        </p:spPr>
        <p:txBody>
          <a:bodyPr wrap="none" rtlCol="0">
            <a:spAutoFit/>
          </a:bodyPr>
          <a:lstStyle/>
          <a:p>
            <a:r>
              <a:rPr lang="en-US" sz="4000" b="1" dirty="0"/>
              <a:t>Instrument Prototype</a:t>
            </a:r>
          </a:p>
        </p:txBody>
      </p:sp>
      <p:sp>
        <p:nvSpPr>
          <p:cNvPr id="51" name="TextBox 50"/>
          <p:cNvSpPr txBox="1"/>
          <p:nvPr/>
        </p:nvSpPr>
        <p:spPr>
          <a:xfrm>
            <a:off x="19599845" y="28853853"/>
            <a:ext cx="5077544" cy="707886"/>
          </a:xfrm>
          <a:prstGeom prst="rect">
            <a:avLst/>
          </a:prstGeom>
          <a:noFill/>
        </p:spPr>
        <p:txBody>
          <a:bodyPr wrap="none" rtlCol="0">
            <a:spAutoFit/>
          </a:bodyPr>
          <a:lstStyle/>
          <a:p>
            <a:r>
              <a:rPr lang="en-US" sz="4000" b="1" dirty="0"/>
              <a:t>Instrument Testing </a:t>
            </a:r>
          </a:p>
        </p:txBody>
      </p:sp>
      <p:sp>
        <p:nvSpPr>
          <p:cNvPr id="42" name="Rectangle 41">
            <a:extLst>
              <a:ext uri="{FF2B5EF4-FFF2-40B4-BE49-F238E27FC236}">
                <a16:creationId xmlns:a16="http://schemas.microsoft.com/office/drawing/2014/main" xmlns="" id="{39FCB8F1-D9A4-438E-9657-0995189D3D40}"/>
              </a:ext>
            </a:extLst>
          </p:cNvPr>
          <p:cNvSpPr/>
          <p:nvPr/>
        </p:nvSpPr>
        <p:spPr>
          <a:xfrm>
            <a:off x="748470" y="4227117"/>
            <a:ext cx="36993523" cy="3231654"/>
          </a:xfrm>
          <a:prstGeom prst="rect">
            <a:avLst/>
          </a:prstGeom>
        </p:spPr>
        <p:txBody>
          <a:bodyPr wrap="square">
            <a:spAutoFit/>
          </a:bodyPr>
          <a:lstStyle/>
          <a:p>
            <a:pPr algn="just"/>
            <a:r>
              <a:rPr lang="en-CA" sz="4000" dirty="0" err="1"/>
              <a:t>Transcanal</a:t>
            </a:r>
            <a:r>
              <a:rPr lang="en-CA" sz="4000" dirty="0"/>
              <a:t> endoscopic ear surgery (TEES) is a new minimally invasive </a:t>
            </a:r>
            <a:r>
              <a:rPr lang="en-CA" sz="4000" dirty="0" smtClean="0"/>
              <a:t>middle ear surgery technique to </a:t>
            </a:r>
            <a:r>
              <a:rPr lang="en-CA" sz="4000" dirty="0"/>
              <a:t>access </a:t>
            </a:r>
            <a:r>
              <a:rPr lang="en-CA" sz="4000" dirty="0" smtClean="0"/>
              <a:t>otherwise hidden recesses within the middle ear</a:t>
            </a:r>
            <a:r>
              <a:rPr lang="en-CA" sz="4000" baseline="30000" dirty="0" smtClean="0"/>
              <a:t>1-4</a:t>
            </a:r>
            <a:r>
              <a:rPr lang="en-CA" sz="4000" dirty="0" smtClean="0"/>
              <a:t>. While </a:t>
            </a:r>
            <a:r>
              <a:rPr lang="en-CA" sz="4000" dirty="0"/>
              <a:t>TEES </a:t>
            </a:r>
            <a:r>
              <a:rPr lang="en-CA" sz="4000" dirty="0" smtClean="0"/>
              <a:t>reduces length of hospital stay and patient morbidity, the </a:t>
            </a:r>
            <a:r>
              <a:rPr lang="en-CA" sz="4000" dirty="0"/>
              <a:t>surgical technique is challenging since only one hand can handle an instrument which must pass through the narrow ear </a:t>
            </a:r>
            <a:r>
              <a:rPr lang="en-CA" sz="4000" dirty="0" smtClean="0"/>
              <a:t>canal</a:t>
            </a:r>
            <a:r>
              <a:rPr lang="en-CA" sz="4000" baseline="30000" dirty="0" smtClean="0"/>
              <a:t>5,6</a:t>
            </a:r>
            <a:r>
              <a:rPr lang="en-CA" sz="4000" dirty="0" smtClean="0"/>
              <a:t>. </a:t>
            </a:r>
            <a:r>
              <a:rPr lang="en-CA" sz="4000" dirty="0"/>
              <a:t>Presently, surgeons performing TEES use o</a:t>
            </a:r>
            <a:r>
              <a:rPr lang="en-US" sz="4000" dirty="0" err="1"/>
              <a:t>tologic</a:t>
            </a:r>
            <a:r>
              <a:rPr lang="en-US" sz="4000" dirty="0"/>
              <a:t> instruments developed for two-handed surgery which are not optimized for the TEES environment. </a:t>
            </a:r>
          </a:p>
          <a:p>
            <a:pPr algn="ctr"/>
            <a:r>
              <a:rPr lang="en-US" sz="4400" b="1" dirty="0"/>
              <a:t>Objective: Design instruments to facilitate the challenges experienced during </a:t>
            </a:r>
            <a:r>
              <a:rPr lang="en-US" sz="4400" b="1" dirty="0" err="1"/>
              <a:t>transcanal</a:t>
            </a:r>
            <a:r>
              <a:rPr lang="en-US" sz="4400" b="1" dirty="0"/>
              <a:t> endoscopic ear surgery (TEES).</a:t>
            </a:r>
            <a:r>
              <a:rPr lang="en-US" sz="4000" b="1" dirty="0"/>
              <a:t> </a:t>
            </a:r>
          </a:p>
        </p:txBody>
      </p:sp>
      <p:sp>
        <p:nvSpPr>
          <p:cNvPr id="47" name="Rectangle 46">
            <a:extLst>
              <a:ext uri="{FF2B5EF4-FFF2-40B4-BE49-F238E27FC236}">
                <a16:creationId xmlns:a16="http://schemas.microsoft.com/office/drawing/2014/main" xmlns="" id="{C967EDAD-4AB7-4A09-8D22-0F9E9DEAFEE4}"/>
              </a:ext>
            </a:extLst>
          </p:cNvPr>
          <p:cNvSpPr/>
          <p:nvPr/>
        </p:nvSpPr>
        <p:spPr>
          <a:xfrm>
            <a:off x="13516149" y="22013093"/>
            <a:ext cx="5832819" cy="5016758"/>
          </a:xfrm>
          <a:prstGeom prst="rect">
            <a:avLst/>
          </a:prstGeom>
        </p:spPr>
        <p:txBody>
          <a:bodyPr wrap="square">
            <a:spAutoFit/>
          </a:bodyPr>
          <a:lstStyle/>
          <a:p>
            <a:r>
              <a:rPr lang="en-CA" sz="3200" dirty="0">
                <a:latin typeface="Arial" panose="020B0604020202020204" pitchFamily="34" charset="0"/>
                <a:cs typeface="Arial" panose="020B0604020202020204" pitchFamily="34" charset="0"/>
              </a:rPr>
              <a:t>Reaching structures visualized by the endoscope yielded the greatest need for better instruments.</a:t>
            </a:r>
          </a:p>
          <a:p>
            <a:pPr algn="just"/>
            <a:endParaRPr lang="en-CA" sz="3200" dirty="0">
              <a:latin typeface="Arial" panose="020B0604020202020204" pitchFamily="34" charset="0"/>
              <a:cs typeface="Arial" panose="020B0604020202020204" pitchFamily="34" charset="0"/>
            </a:endParaRPr>
          </a:p>
          <a:p>
            <a:pPr algn="just"/>
            <a:r>
              <a:rPr lang="en-CA" sz="3200" dirty="0">
                <a:latin typeface="Arial" panose="020B0604020202020204" pitchFamily="34" charset="0"/>
                <a:cs typeface="Arial" panose="020B0604020202020204" pitchFamily="34" charset="0"/>
              </a:rPr>
              <a:t>Survey comments called for new instruments to improve reach, dissect and remove cholesteatoma, bone removal, and control bleeding. </a:t>
            </a:r>
          </a:p>
        </p:txBody>
      </p:sp>
      <p:sp>
        <p:nvSpPr>
          <p:cNvPr id="10" name="Rectangle 9">
            <a:extLst>
              <a:ext uri="{FF2B5EF4-FFF2-40B4-BE49-F238E27FC236}">
                <a16:creationId xmlns:a16="http://schemas.microsoft.com/office/drawing/2014/main" xmlns="" id="{6C73B818-1692-41DB-A7DB-B86B1A1EEACB}"/>
              </a:ext>
            </a:extLst>
          </p:cNvPr>
          <p:cNvSpPr/>
          <p:nvPr/>
        </p:nvSpPr>
        <p:spPr>
          <a:xfrm>
            <a:off x="19597761" y="35999437"/>
            <a:ext cx="18648756" cy="2185214"/>
          </a:xfrm>
          <a:prstGeom prst="rect">
            <a:avLst/>
          </a:prstGeom>
        </p:spPr>
        <p:txBody>
          <a:bodyPr wrap="square">
            <a:spAutoFit/>
          </a:bodyPr>
          <a:lstStyle/>
          <a:p>
            <a:pPr algn="just"/>
            <a:r>
              <a:rPr lang="en-US" sz="4000" b="1" dirty="0"/>
              <a:t>Future Work</a:t>
            </a:r>
          </a:p>
          <a:p>
            <a:pPr algn="just"/>
            <a:r>
              <a:rPr lang="en-CA" sz="3200" dirty="0">
                <a:latin typeface="Arial" panose="020B0604020202020204" pitchFamily="34" charset="0"/>
                <a:cs typeface="Arial" panose="020B0604020202020204" pitchFamily="34" charset="0"/>
              </a:rPr>
              <a:t>Future work involves further testing of the tip to ensure it can safely encounter the tissue forces experienced during surgery, orient a laser fibre safely and effectively, and reach the desired targets within the middle ear without significant bone removal and ultimately facilitate endoscopic ear surgery.</a:t>
            </a:r>
            <a:endParaRPr lang="en-US" sz="3200" dirty="0"/>
          </a:p>
        </p:txBody>
      </p:sp>
      <p:pic>
        <p:nvPicPr>
          <p:cNvPr id="12" name="Picture 11"/>
          <p:cNvPicPr>
            <a:picLocks noChangeAspect="1"/>
          </p:cNvPicPr>
          <p:nvPr/>
        </p:nvPicPr>
        <p:blipFill rotWithShape="1">
          <a:blip r:embed="rId12">
            <a:extLst>
              <a:ext uri="{28A0092B-C50C-407E-A947-70E740481C1C}">
                <a14:useLocalDpi xmlns:a14="http://schemas.microsoft.com/office/drawing/2010/main" val="0"/>
              </a:ext>
            </a:extLst>
          </a:blip>
          <a:srcRect t="3830" r="3384"/>
          <a:stretch/>
        </p:blipFill>
        <p:spPr>
          <a:xfrm>
            <a:off x="20673072" y="14588742"/>
            <a:ext cx="16605717" cy="6056199"/>
          </a:xfrm>
          <a:prstGeom prst="rect">
            <a:avLst/>
          </a:prstGeom>
        </p:spPr>
      </p:pic>
    </p:spTree>
    <p:extLst>
      <p:ext uri="{BB962C8B-B14F-4D97-AF65-F5344CB8AC3E}">
        <p14:creationId xmlns:p14="http://schemas.microsoft.com/office/powerpoint/2010/main" val="18130815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26659</TotalTime>
  <Words>736</Words>
  <Application>Microsoft Macintosh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Polonenko</dc:creator>
  <cp:lastModifiedBy>Arushri Swarup</cp:lastModifiedBy>
  <cp:revision>256</cp:revision>
  <cp:lastPrinted>2017-12-01T19:18:33Z</cp:lastPrinted>
  <dcterms:created xsi:type="dcterms:W3CDTF">2017-07-04T18:03:02Z</dcterms:created>
  <dcterms:modified xsi:type="dcterms:W3CDTF">2017-12-01T20:44:40Z</dcterms:modified>
</cp:coreProperties>
</file>

<file path=docProps/thumbnail.jpeg>
</file>